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4.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5.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
    <p:sldMasterId id="2147484187" r:id="rId10"/>
    <p:sldMasterId id="2147484530" r:id="rId11"/>
    <p:sldMasterId id="2147484215" r:id="rId12"/>
    <p:sldMasterId id="2147484243" r:id="rId13"/>
    <p:sldMasterId id="2147484349" r:id="rId14"/>
    <p:sldMasterId id="2147484404" r:id="rId15"/>
    <p:sldMasterId id="2147484424" r:id="rId16"/>
    <p:sldMasterId id="2147484443" r:id="rId17"/>
    <p:sldMasterId id="2147484462" r:id="rId18"/>
    <p:sldMasterId id="2147484481" r:id="rId19"/>
    <p:sldMasterId id="2147484500" r:id="rId20"/>
    <p:sldMasterId id="2147484609" r:id="rId21"/>
    <p:sldMasterId id="2147484641" r:id="rId22"/>
    <p:sldMasterId id="2147484669" r:id="rId23"/>
    <p:sldMasterId id="2147484700" r:id="rId24"/>
    <p:sldMasterId id="2147484725" r:id="rId25"/>
  </p:sldMasterIdLst>
  <p:notesMasterIdLst>
    <p:notesMasterId r:id="rId77"/>
  </p:notesMasterIdLst>
  <p:handoutMasterIdLst>
    <p:handoutMasterId r:id="rId78"/>
  </p:handoutMasterIdLst>
  <p:sldIdLst>
    <p:sldId id="844" r:id="rId26"/>
    <p:sldId id="592" r:id="rId27"/>
    <p:sldId id="845" r:id="rId28"/>
    <p:sldId id="878" r:id="rId29"/>
    <p:sldId id="897" r:id="rId30"/>
    <p:sldId id="879" r:id="rId31"/>
    <p:sldId id="873" r:id="rId32"/>
    <p:sldId id="876" r:id="rId33"/>
    <p:sldId id="882" r:id="rId34"/>
    <p:sldId id="881" r:id="rId35"/>
    <p:sldId id="874" r:id="rId36"/>
    <p:sldId id="880" r:id="rId37"/>
    <p:sldId id="846" r:id="rId38"/>
    <p:sldId id="847" r:id="rId39"/>
    <p:sldId id="848" r:id="rId40"/>
    <p:sldId id="851" r:id="rId41"/>
    <p:sldId id="853" r:id="rId42"/>
    <p:sldId id="854" r:id="rId43"/>
    <p:sldId id="855" r:id="rId44"/>
    <p:sldId id="856" r:id="rId45"/>
    <p:sldId id="857" r:id="rId46"/>
    <p:sldId id="858" r:id="rId47"/>
    <p:sldId id="859" r:id="rId48"/>
    <p:sldId id="872" r:id="rId49"/>
    <p:sldId id="860" r:id="rId50"/>
    <p:sldId id="861" r:id="rId51"/>
    <p:sldId id="862" r:id="rId52"/>
    <p:sldId id="863" r:id="rId53"/>
    <p:sldId id="864" r:id="rId54"/>
    <p:sldId id="865" r:id="rId55"/>
    <p:sldId id="866" r:id="rId56"/>
    <p:sldId id="867" r:id="rId57"/>
    <p:sldId id="868" r:id="rId58"/>
    <p:sldId id="869" r:id="rId59"/>
    <p:sldId id="870" r:id="rId60"/>
    <p:sldId id="875" r:id="rId61"/>
    <p:sldId id="883" r:id="rId62"/>
    <p:sldId id="884" r:id="rId63"/>
    <p:sldId id="885" r:id="rId64"/>
    <p:sldId id="886" r:id="rId65"/>
    <p:sldId id="887" r:id="rId66"/>
    <p:sldId id="888" r:id="rId67"/>
    <p:sldId id="889" r:id="rId68"/>
    <p:sldId id="890" r:id="rId69"/>
    <p:sldId id="891" r:id="rId70"/>
    <p:sldId id="892" r:id="rId71"/>
    <p:sldId id="893" r:id="rId72"/>
    <p:sldId id="894" r:id="rId73"/>
    <p:sldId id="895" r:id="rId74"/>
    <p:sldId id="896" r:id="rId75"/>
    <p:sldId id="871"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Lst>
        </p14:section>
        <p14:section name="Introduction and Background" id="{B83DA744-BA6E-3D4E-9B4A-E5E58D88E69D}">
          <p14:sldIdLst>
            <p14:sldId id="845"/>
            <p14:sldId id="878"/>
            <p14:sldId id="897"/>
            <p14:sldId id="879"/>
            <p14:sldId id="873"/>
            <p14:sldId id="876"/>
            <p14:sldId id="882"/>
            <p14:sldId id="881"/>
            <p14:sldId id="874"/>
            <p14:sldId id="880"/>
            <p14:sldId id="846"/>
            <p14:sldId id="847"/>
            <p14:sldId id="848"/>
            <p14:sldId id="851"/>
            <p14:sldId id="853"/>
            <p14:sldId id="854"/>
            <p14:sldId id="855"/>
            <p14:sldId id="856"/>
            <p14:sldId id="857"/>
            <p14:sldId id="858"/>
            <p14:sldId id="859"/>
            <p14:sldId id="872"/>
            <p14:sldId id="860"/>
            <p14:sldId id="861"/>
            <p14:sldId id="862"/>
            <p14:sldId id="863"/>
            <p14:sldId id="864"/>
            <p14:sldId id="865"/>
            <p14:sldId id="866"/>
            <p14:sldId id="867"/>
            <p14:sldId id="868"/>
            <p14:sldId id="869"/>
            <p14:sldId id="870"/>
          </p14:sldIdLst>
        </p14:section>
        <p14:section name="Workloads on YARN" id="{EC48AD5A-A3B6-DA4B-B03B-9EAE764018DE}">
          <p14:sldIdLst>
            <p14:sldId id="875"/>
            <p14:sldId id="883"/>
            <p14:sldId id="884"/>
            <p14:sldId id="885"/>
            <p14:sldId id="886"/>
            <p14:sldId id="887"/>
            <p14:sldId id="888"/>
            <p14:sldId id="889"/>
            <p14:sldId id="890"/>
            <p14:sldId id="891"/>
            <p14:sldId id="892"/>
            <p14:sldId id="893"/>
            <p14:sldId id="894"/>
            <p14:sldId id="895"/>
            <p14:sldId id="896"/>
            <p14:sldId id="871"/>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19"/>
    <a:srgbClr val="1978D7"/>
    <a:srgbClr val="FFFFFF"/>
    <a:srgbClr val="F8F8F8"/>
    <a:srgbClr val="CE2F05"/>
    <a:srgbClr val="B42F00"/>
    <a:srgbClr val="DC3C00"/>
    <a:srgbClr val="CB3B22"/>
    <a:srgbClr val="FFFFCC"/>
    <a:srgbClr val="8C2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1" autoAdjust="0"/>
    <p:restoredTop sz="78246" autoAdjust="0"/>
  </p:normalViewPr>
  <p:slideViewPr>
    <p:cSldViewPr snapToGrid="0">
      <p:cViewPr>
        <p:scale>
          <a:sx n="89" d="100"/>
          <a:sy n="89" d="100"/>
        </p:scale>
        <p:origin x="144" y="376"/>
      </p:cViewPr>
      <p:guideLst>
        <p:guide orient="horz" pos="1627"/>
        <p:guide orient="horz" pos="2203"/>
        <p:guide pos="3941"/>
        <p:guide orient="horz" pos="1068"/>
      </p:guideLst>
    </p:cSldViewPr>
  </p:slideViewPr>
  <p:outlineViewPr>
    <p:cViewPr>
      <p:scale>
        <a:sx n="33" d="100"/>
        <a:sy n="33" d="100"/>
      </p:scale>
      <p:origin x="0" y="-9052"/>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4" Type="http://schemas.openxmlformats.org/officeDocument/2006/relationships/slideMaster" Target="slideMasters/slideMaster6.xml"/><Relationship Id="rId15" Type="http://schemas.openxmlformats.org/officeDocument/2006/relationships/slideMaster" Target="slideMasters/slideMaster7.xml"/><Relationship Id="rId16" Type="http://schemas.openxmlformats.org/officeDocument/2006/relationships/slideMaster" Target="slideMasters/slideMaster8.xml"/><Relationship Id="rId17" Type="http://schemas.openxmlformats.org/officeDocument/2006/relationships/slideMaster" Target="slideMasters/slideMaster9.xml"/><Relationship Id="rId18" Type="http://schemas.openxmlformats.org/officeDocument/2006/relationships/slideMaster" Target="slideMasters/slideMaster10.xml"/><Relationship Id="rId19" Type="http://schemas.openxmlformats.org/officeDocument/2006/relationships/slideMaster" Target="slideMasters/slideMaster11.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slideMaster" Target="slideMasters/slideMaster1.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20" Type="http://schemas.openxmlformats.org/officeDocument/2006/relationships/slideMaster" Target="slideMasters/slideMaster12.xml"/><Relationship Id="rId21" Type="http://schemas.openxmlformats.org/officeDocument/2006/relationships/slideMaster" Target="slideMasters/slideMaster13.xml"/><Relationship Id="rId22" Type="http://schemas.openxmlformats.org/officeDocument/2006/relationships/slideMaster" Target="slideMasters/slideMaster14.xml"/><Relationship Id="rId23" Type="http://schemas.openxmlformats.org/officeDocument/2006/relationships/slideMaster" Target="slideMasters/slideMaster15.xml"/><Relationship Id="rId24" Type="http://schemas.openxmlformats.org/officeDocument/2006/relationships/slideMaster" Target="slideMasters/slideMaster16.xml"/><Relationship Id="rId25" Type="http://schemas.openxmlformats.org/officeDocument/2006/relationships/slideMaster" Target="slideMasters/slideMaster17.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commentAuthors" Target="commentAuthors.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10" Type="http://schemas.openxmlformats.org/officeDocument/2006/relationships/slideMaster" Target="slideMasters/slideMaster2.xml"/><Relationship Id="rId11" Type="http://schemas.openxmlformats.org/officeDocument/2006/relationships/slideMaster" Target="slideMasters/slideMaster3.xml"/><Relationship Id="rId12"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5/14/17 11:54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5/14/17 11:54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zdnet.com/article/microsoft-claims-azure-now-used-by-half-of-the-fortune-500/"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ortonworks.com/hadoop-tutorial/hello-world-an-introduction-to-hadoop-hcatalog-hive-and-pig/" TargetMode="External"/><Relationship Id="rId4" Type="http://schemas.openxmlformats.org/officeDocument/2006/relationships/hyperlink" Target="http://www.datasciencecentral.com/profiles/blogs/hadoop-herd-when-to-use-what"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5/14/17 11:54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showcase Azure HDInsight positioning</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is 100% Apache Hadoop-based service in the cloud. HDInsight is a Hadoop distribution powered by the cloud. This means HDInsight was architected to handle any amount of data, scaling from terabytes to petabytes on demand. You can spin up any number of nodes anytime. We charge only for the compute and storage you actually use.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get immersive insight using HDInsight with the familiar BI tools, such as Excel, PowerPivot, SQL Server Analysis Services, and SQL Server Reporting Services, to retrieve, analyze, and report data integrated with HDInsight by using either the Power Query add-in or the Microsoft Hive ODBC driver.</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https://azure.microsoft.com/en-in/documentation/articles/hdinsight-hadoop-introduction/</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236144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highlights how Microsoft and Hortonworks promote Open Hadoop</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engineering teams: Joint people on each other’s teams. They report to Hortonworks and Hortonworks report to us. We share resources and have a joint engineering team. This is not just a re-licensing of a distro. We are one engineering team.</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Milestone cadence: We do a 12-month calendar year roadmap with each other. That roadmap is what each company locks to, revisiting it every three months. When Cloudera released Impala, Microsoft and Hortonworks changed their resources to start working on the Stinger project. In CY13, this became a joint commitment to build Tez (vectorized query executor) and Stinger.</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planning and execution </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signoffs (Linux, Windows Azure): Microsoft and Hortonworks signed off on Linux, Windows, and Azure</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Aligned offerings: HDP on Windows </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 appliance, HDI service</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roadmap</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CY planning/roadmap development</a:t>
            </a:r>
          </a:p>
          <a:p>
            <a:pPr marL="342900" marR="0" lvl="0" indent="-342900">
              <a:lnSpc>
                <a:spcPct val="107000"/>
              </a:lnSpc>
              <a:spcBef>
                <a:spcPts val="0"/>
              </a:spcBef>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Quarterly adjustments</a:t>
            </a:r>
          </a:p>
          <a:p>
            <a:pPr marR="0" lvl="0">
              <a:lnSpc>
                <a:spcPct val="107000"/>
              </a:lnSpc>
              <a:spcBef>
                <a:spcPts val="0"/>
              </a:spcBef>
              <a:tabLst>
                <a:tab pos="457200"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Hortonworks is making Hadoop an enterprise viable platform.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&lt;look at partner page on Hortonworks site&gt;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Engineering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worked with Hortonworks to develop Hortonworks Data Platform for Windows.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on Windows Azure and HDInsight on PDW is based on HDP.</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and Hortonworks are working on various Hadoop sub-projects together (Stinger, Tez) contributed over 6K engineering hours, 25K+ lines of code</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Corporate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is one of Hortonworks’ strategic partners (Q for Audrey)</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marketing alignment (webinars, events strategy, press, etc.)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Joint support alignment (Microsoft provides Lvl1 support and pays Hortonworks for Lvl2 and Lvl3)</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Field alignment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Hortonworks field reps will get quota compensation or relief if HDP for Windows OR if PDW, Azure is sold</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Microsoft field reps work with Hortonworks reps to get credibility from Hadoop story</a:t>
            </a:r>
          </a:p>
          <a:p>
            <a:pPr algn="l"/>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Calibri"/>
              </a:rPr>
              <a:pPr/>
              <a:t>17</a:t>
            </a:fld>
            <a:endParaRPr lang="en-US" dirty="0">
              <a:solidFill>
                <a:prstClr val="black"/>
              </a:solidFill>
              <a:latin typeface="Calibri"/>
            </a:endParaRPr>
          </a:p>
        </p:txBody>
      </p:sp>
    </p:spTree>
    <p:extLst>
      <p:ext uri="{BB962C8B-B14F-4D97-AF65-F5344CB8AC3E}">
        <p14:creationId xmlns:p14="http://schemas.microsoft.com/office/powerpoint/2010/main" val="3120179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why HDInsight is the right customer choice for deployment on either Windows or Linux</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Select Linux or Windows clusters when deploying big </a:t>
            </a:r>
            <a:r>
              <a:rPr lang="en-US" dirty="0"/>
              <a:t>d</a:t>
            </a:r>
            <a:r>
              <a:rPr lang="en-US" sz="1200" kern="1200" dirty="0">
                <a:solidFill>
                  <a:schemeClr val="tx1"/>
                </a:solidFill>
                <a:effectLst/>
                <a:latin typeface="+mn-lt"/>
                <a:ea typeface="+mn-ea"/>
                <a:cs typeface="+mn-cs"/>
              </a:rPr>
              <a:t>ata workloads into Microsoft Azure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Windows, leverage existing Windows-based code, including .NET, to scale over all of your data in Azure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Linux, customers can more easily move existing Hadoop workloads into the cloud and incorporate additional big data components to run in the service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By offering a choice for Windows and Linux clusters, Microsoft is enhancing flexibility for customers to create insight from the massive amounts of data being created in the cloud with the OS of their choice</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https://azure.microsoft.com/en-in/services/hdinsight/</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18</a:t>
            </a:fld>
            <a:endParaRPr lang="en-US" dirty="0"/>
          </a:p>
        </p:txBody>
      </p:sp>
    </p:spTree>
    <p:extLst>
      <p:ext uri="{BB962C8B-B14F-4D97-AF65-F5344CB8AC3E}">
        <p14:creationId xmlns:p14="http://schemas.microsoft.com/office/powerpoint/2010/main" val="659288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you can use Apache Hive in Hadoop on HDInsight and choose how to run your Hive job</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Hive is data warehouse software built on Hadoop that allows you to query and manage large data sets in distributed storage using a SQL-like language called HiveQL. Hive is an abstraction on top of MapReduce. When run, Hive translates queries into a series of MapReduce jobs.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also improve performance dramatically with Stinger/Apache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combined with Hive. Microsoft is starting to contribute to the Stinger initiative to dramatically speed up Hive and make it more enterprise-ready. Our main activity in Stinger right now is around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vectorized query execution.</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Tez</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framework that allows data-intensive applications such as Hive to run much more efficiently at scale. In the latest release of HDInsight, Hive supports running on Tez. Tez is enabled by default for Linux-based HDInsight clusters.</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https://azure.microsoft.com/en-in/documentation/articles/hdinsight-use-hive/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19</a:t>
            </a:fld>
            <a:endParaRPr lang="en-US" dirty="0"/>
          </a:p>
        </p:txBody>
      </p:sp>
    </p:spTree>
    <p:extLst>
      <p:ext uri="{BB962C8B-B14F-4D97-AF65-F5344CB8AC3E}">
        <p14:creationId xmlns:p14="http://schemas.microsoft.com/office/powerpoint/2010/main" val="218291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how HDInsight supports </a:t>
            </a:r>
            <a:r>
              <a:rPr lang="en-US" sz="1200" kern="1200" dirty="0" err="1">
                <a:solidFill>
                  <a:schemeClr val="tx1"/>
                </a:solidFill>
                <a:effectLst/>
                <a:latin typeface="+mn-lt"/>
                <a:ea typeface="+mn-ea"/>
                <a:cs typeface="+mn-cs"/>
              </a:rPr>
              <a:t>Hbase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Apache HBase is an open-source, NoSQL database that is built on Hadoop and modeled after Google BigTable. HBase provides random access and strong consistency for large amounts of unstructured and semi-structured data in a schemaless database organized by column families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HDInsight HBase is offered as a managed cluster that is integrated into the Azure environment. The clusters are configured to store data directly in Azure Blob Storage, which provides low latency and increased elasticity in performance and cost choices.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kern="1200" dirty="0">
                <a:solidFill>
                  <a:schemeClr val="tx1"/>
                </a:solidFill>
                <a:effectLst/>
                <a:latin typeface="+mn-lt"/>
                <a:ea typeface="+mn-ea"/>
                <a:cs typeface="+mn-cs"/>
              </a:rPr>
              <a:t>https://azure.microsoft.com/en-in/documentation/articles/hdinsight-hbase-overview/</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20</a:t>
            </a:fld>
            <a:endParaRPr lang="en-US" dirty="0"/>
          </a:p>
        </p:txBody>
      </p:sp>
    </p:spTree>
    <p:extLst>
      <p:ext uri="{BB962C8B-B14F-4D97-AF65-F5344CB8AC3E}">
        <p14:creationId xmlns:p14="http://schemas.microsoft.com/office/powerpoint/2010/main" val="426968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Mahout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Mahout is a scalable library of machine learning algorithms that run on Hadoop. Using principles of statistics, machine learning applications teach systems to learn from data and use past outcomes to determine future behavior.</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Mahout contains algorithms for processing data, such as filtering, classification, and clustering.</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supports also includes Apache Storm, an open source stream analytics platform that can process real-time events at large scale. This lets you process millions of events as they’re generated, enabling use cases like Internet of Things (IoT) and gaining insights from your connected devices or web-triggered events.</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21</a:t>
            </a:fld>
            <a:endParaRPr lang="en-US" dirty="0"/>
          </a:p>
        </p:txBody>
      </p:sp>
    </p:spTree>
    <p:extLst>
      <p:ext uri="{BB962C8B-B14F-4D97-AF65-F5344CB8AC3E}">
        <p14:creationId xmlns:p14="http://schemas.microsoft.com/office/powerpoint/2010/main" val="4138989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Storm</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Storm on HDInsight allows you to create distributed, real-time analytics solutions in the Azure environment by using Apache Hadoop.</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Azure cloud makes Apache Storm easy and cost-effective to deploy, with no hardware to buy, no software to configure, your choice of development tools (Java or C#), and deep integration to Visual Studio. </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consumes millions of real-time events from a scalable event broker (i.e., Apache Kafka, Azure Event Hub). This brings near real-time analytics capabilities to HDInsight.</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use the language of your choice: Provides support for Storm components written in Java, C#, and Python. Supports a mix of programming languages: Read data using Java, then process it using C#.</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image above describes an end-to-end applicability of HDInsight Storm.</a:t>
            </a:r>
          </a:p>
          <a:p>
            <a:r>
              <a:rPr lang="en-US" sz="1200" b="1" kern="1200" dirty="0">
                <a:solidFill>
                  <a:schemeClr val="tx1"/>
                </a:solidFill>
                <a:effectLst/>
                <a:latin typeface="+mn-lt"/>
                <a:ea typeface="+mn-ea"/>
                <a:cs typeface="+mn-cs"/>
              </a:rPr>
              <a:t>RESOURCES</a:t>
            </a:r>
          </a:p>
          <a:p>
            <a:r>
              <a:rPr lang="en-US" dirty="0"/>
              <a:t>https://azure.microsoft.com/en-in/documentation/articles/hdinsight-storm-overview/</a:t>
            </a:r>
            <a:br>
              <a:rPr lang="en-US" dirty="0"/>
            </a:br>
            <a:endParaRPr lang="en-US" dirty="0"/>
          </a:p>
          <a:p>
            <a:endParaRPr lang="en-US" b="1" dirty="0"/>
          </a:p>
        </p:txBody>
      </p:sp>
      <p:sp>
        <p:nvSpPr>
          <p:cNvPr id="4" name="Slide Number Placeholder 3"/>
          <p:cNvSpPr>
            <a:spLocks noGrp="1"/>
          </p:cNvSpPr>
          <p:nvPr>
            <p:ph type="sldNum" sz="quarter" idx="10"/>
          </p:nvPr>
        </p:nvSpPr>
        <p:spPr/>
        <p:txBody>
          <a:bodyPr/>
          <a:lstStyle/>
          <a:p>
            <a:fld id="{F92D37DD-B0D5-45AB-B7D5-15E7BE5DE23B}" type="slidenum">
              <a:rPr lang="en-US" smtClean="0"/>
              <a:t>22</a:t>
            </a:fld>
            <a:endParaRPr lang="en-US" dirty="0"/>
          </a:p>
        </p:txBody>
      </p:sp>
    </p:spTree>
    <p:extLst>
      <p:ext uri="{BB962C8B-B14F-4D97-AF65-F5344CB8AC3E}">
        <p14:creationId xmlns:p14="http://schemas.microsoft.com/office/powerpoint/2010/main" val="2259761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HDInsight supports Spark</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Apache Spark is a parallel processing framework that supports in-memory processing to boost the performance of big-data analysis applications, Spark works for SQL, streaming data, and machine learning.</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Spark delivers queries up to 100x faster than traditional big data queries. It provides a common execution model for tasks like ETL, batch queries, interactive queries, real-time streaming, machine learning, and graph processing on data stored in Azure Storage.</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make interactive queries over big data in Hadoop using BI tools or open source notebooks. You can create a streaming solution for IOT or a real-time application.</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machine learning algorithms to be able to predict outcomes in your analysis with Notebook experience of Jupyter/iPython, Zeppelin.</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https://azure.microsoft.com/en-us/blog/interactive-analytics-on-big-data-with-the-release-of-spark-for-azure-hdinsight</a:t>
            </a:r>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23</a:t>
            </a:fld>
            <a:endParaRPr lang="en-US" dirty="0"/>
          </a:p>
        </p:txBody>
      </p:sp>
    </p:spTree>
    <p:extLst>
      <p:ext uri="{BB962C8B-B14F-4D97-AF65-F5344CB8AC3E}">
        <p14:creationId xmlns:p14="http://schemas.microsoft.com/office/powerpoint/2010/main" val="3520046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9498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briefly explains how HDInsight allows you to add Hadoop </a:t>
            </a:r>
            <a:r>
              <a:rPr lang="en-US" dirty="0"/>
              <a:t>p</a:t>
            </a:r>
            <a:r>
              <a:rPr lang="en-US" sz="1200" kern="1200" dirty="0">
                <a:solidFill>
                  <a:schemeClr val="tx1"/>
                </a:solidFill>
                <a:effectLst/>
                <a:latin typeface="+mn-lt"/>
                <a:ea typeface="+mn-ea"/>
                <a:cs typeface="+mn-cs"/>
              </a:rPr>
              <a:t>rojects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customize Hadoop clusters to run other Hadoop projects.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Hadoop ecosystem is a portfolio of fast-moving open source projects that are evolving quickly. To give customers flexibility, HDInsight has the option to deploy arbitrary Hadoop projects through custom scripts. This includes popular projects like Spark, R, </a:t>
            </a:r>
            <a:r>
              <a:rPr lang="en-US" sz="1200" kern="1200" dirty="0" err="1">
                <a:solidFill>
                  <a:schemeClr val="tx1"/>
                </a:solidFill>
                <a:effectLst/>
                <a:latin typeface="+mn-lt"/>
                <a:ea typeface="+mn-ea"/>
                <a:cs typeface="+mn-cs"/>
              </a:rPr>
              <a:t>Giraph</a:t>
            </a:r>
            <a:r>
              <a:rPr lang="en-US" sz="1200" kern="1200" dirty="0">
                <a:solidFill>
                  <a:schemeClr val="tx1"/>
                </a:solidFill>
                <a:effectLst/>
                <a:latin typeface="+mn-lt"/>
                <a:ea typeface="+mn-ea"/>
                <a:cs typeface="+mn-cs"/>
              </a:rPr>
              <a:t>, and Solr.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25</a:t>
            </a:fld>
            <a:endParaRPr lang="en-US" dirty="0"/>
          </a:p>
        </p:txBody>
      </p:sp>
    </p:spTree>
    <p:extLst>
      <p:ext uri="{BB962C8B-B14F-4D97-AF65-F5344CB8AC3E}">
        <p14:creationId xmlns:p14="http://schemas.microsoft.com/office/powerpoint/2010/main" val="33399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5/14/17 11:54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briefly explains how to use Visual Studio with Hadoop</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Learn how to use HDInsight Tools for Visual Studio to connect to HDInsight clusters and submit Hive queries. It is time consuming to test Hive script against an HDInsight cluster, taking several minutes or more. HDInsight Tools for Visual Studio is capable of validating Hive script locally, without connecting to a live cluster.</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Tools for Visual Studio also enables users to see what’s inside the Hive job by collecting and surfacing the YARN logs of certain Hive jobs.</a:t>
            </a:r>
          </a:p>
          <a:p>
            <a:pPr marL="342900" marR="0" lvl="0" indent="-342900">
              <a:lnSpc>
                <a:spcPct val="107000"/>
              </a:lnSpc>
              <a:spcBef>
                <a:spcPts val="0"/>
              </a:spcBef>
              <a:spcAft>
                <a:spcPts val="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can also use Visual Studio to visualize Hadoop clusters, tables, and storage.</a:t>
            </a:r>
          </a:p>
          <a:p>
            <a:pPr marL="342900" marR="0" lvl="0" indent="-342900">
              <a:lnSpc>
                <a:spcPct val="107000"/>
              </a:lnSpc>
              <a:spcBef>
                <a:spcPts val="0"/>
              </a:spcBef>
              <a:spcAft>
                <a:spcPts val="800"/>
              </a:spcAft>
              <a:buFont typeface="Arial" panose="020B0604020202020204" pitchFamily="34" charset="0"/>
              <a:buChar char="•"/>
              <a:tabLst>
                <a:tab pos="914400" algn="l"/>
              </a:tabLst>
            </a:pPr>
            <a:r>
              <a:rPr lang="en-US" sz="1200" dirty="0">
                <a:effectLst/>
                <a:latin typeface="Calibri" panose="020F0502020204030204" pitchFamily="34" charset="0"/>
                <a:ea typeface="Calibri" panose="020F0502020204030204" pitchFamily="34" charset="0"/>
                <a:cs typeface="Times New Roman" panose="02020603050405020304" pitchFamily="18" charset="0"/>
              </a:rPr>
              <a:t>Hive editor supports IntelliSense. HDInsight Tools for Visual Studio supports loading the remote metadata when you are editing your Hive script. For example, when you type "SELECT * FROM", the IntelliSense lists all the suggested table names. When a table name is specified, the column names are listed by the IntelliSense. The tool supports almost all Hive DML statements, subqueries, and the built-in UDFs.</a:t>
            </a:r>
          </a:p>
          <a:p>
            <a:pPr marL="0" marR="0">
              <a:lnSpc>
                <a:spcPct val="107000"/>
              </a:lnSpc>
              <a:spcBef>
                <a:spcPts val="0"/>
              </a:spcBef>
              <a:spcAft>
                <a:spcPts val="800"/>
              </a:spcAft>
            </a:pPr>
            <a:r>
              <a:rPr lang="en-US" sz="1200" b="1" kern="1200" dirty="0">
                <a:solidFill>
                  <a:schemeClr val="tx1"/>
                </a:solidFill>
                <a:effectLst/>
                <a:latin typeface="+mn-lt"/>
                <a:ea typeface="+mn-ea"/>
                <a:cs typeface="+mn-cs"/>
              </a:rPr>
              <a:t>RESOURCES</a:t>
            </a:r>
          </a:p>
          <a:p>
            <a:pPr marL="0" marR="0">
              <a:lnSpc>
                <a:spcPct val="107000"/>
              </a:lnSpc>
              <a:spcBef>
                <a:spcPts val="0"/>
              </a:spcBef>
              <a:spcAft>
                <a:spcPts val="800"/>
              </a:spcAft>
            </a:pP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https://azure.microsoft.com/en-in/documentation/articles/hdinsight-hadoop-visual-studio-tools-get-started/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26</a:t>
            </a:fld>
            <a:endParaRPr lang="en-US" dirty="0"/>
          </a:p>
        </p:txBody>
      </p:sp>
    </p:spTree>
    <p:extLst>
      <p:ext uri="{BB962C8B-B14F-4D97-AF65-F5344CB8AC3E}">
        <p14:creationId xmlns:p14="http://schemas.microsoft.com/office/powerpoint/2010/main" val="385400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you use.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1533396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shows the growing momentum of Microsoft Azure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notes that more than half of the Fortune 500 are among the quarter of a million customers now using Azure.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Microsoft is boosting capacity at an even faster rate than customer growth, doubling its Azure compute and storage capacity every six to nine months along with expansions in Japan, Australia, and its 21 </a:t>
            </a:r>
            <a:r>
              <a:rPr lang="en-US" sz="1200" kern="1200" dirty="0" err="1">
                <a:solidFill>
                  <a:schemeClr val="tx1"/>
                </a:solidFill>
                <a:effectLst/>
                <a:latin typeface="+mn-lt"/>
                <a:ea typeface="+mn-ea"/>
                <a:cs typeface="+mn-cs"/>
              </a:rPr>
              <a:t>Vianet</a:t>
            </a:r>
            <a:r>
              <a:rPr lang="en-US" sz="1200" kern="1200" dirty="0">
                <a:solidFill>
                  <a:schemeClr val="tx1"/>
                </a:solidFill>
                <a:effectLst/>
                <a:latin typeface="+mn-lt"/>
                <a:ea typeface="+mn-ea"/>
                <a:cs typeface="+mn-cs"/>
              </a:rPr>
              <a:t>-operated Chinese Azure cloud.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the past year, Microsoft has doubled its Azure customer base to 250,000 and averages around 1,000 new customers per day.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 over four trillion objects in Windows Azure and an average of 270,000 requests per second, customer requirements grow and are met daily. In peak periods, demand can grow to a staggering 880,000 requests per second.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Diagram shows: Azure easily integrates with your existing IT environment through the largest network of secure private connections, hybrid database and storage solutions, and data residency and encryption features—so your assets stay right where you need them. And with Azure Stack, you can bring the Azure model of application development and deployment to your datacenter. Azure hybrid cloud solutions give you the best of both worlds: more IT options, less complexity and cost. This is why it is one of the best cloud computing services available.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u="sng" kern="1200" dirty="0">
                <a:solidFill>
                  <a:schemeClr val="tx1"/>
                </a:solidFill>
                <a:effectLst/>
                <a:latin typeface="+mn-lt"/>
                <a:ea typeface="+mn-ea"/>
                <a:cs typeface="+mn-cs"/>
                <a:hlinkClick r:id="rId3"/>
              </a:rPr>
              <a:t>http://www.zdnet.com/article/microsoft-claims-azure-now-used-by-half-of-the-fortune-500/</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634169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you can skip hardware purchase and maintenance with Azure HDInsight</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HDInsight, you can deploy Hadoop in the cloud without buying new hardware or other up-front costs. There’s also no time-consuming installation or setup. Azure does it for you. You can launch your first cluster in minutes.</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HDInsight in the cloud bypasses capacity planning. It handles any amount of data, scaling from terabytes to petabytes on demand. Spin up any number of nodes at any time. We charge only for the compute and storage that you use.</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29</a:t>
            </a:fld>
            <a:endParaRPr lang="en-US" dirty="0"/>
          </a:p>
        </p:txBody>
      </p:sp>
    </p:spTree>
    <p:extLst>
      <p:ext uri="{BB962C8B-B14F-4D97-AF65-F5344CB8AC3E}">
        <p14:creationId xmlns:p14="http://schemas.microsoft.com/office/powerpoint/2010/main" val="472976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Azure is mission-critical and enterprise-ready</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Automatic provisioning of Hadoop clusters. HDInsight clusters are much easier to create than manually configuring Hadoop clusters. </a:t>
            </a: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managed Hadoop, backed by </a:t>
            </a:r>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200" dirty="0">
                <a:effectLst/>
                <a:latin typeface="Calibri" panose="020F0502020204030204" pitchFamily="34" charset="0"/>
                <a:ea typeface="Calibri" panose="020F0502020204030204" pitchFamily="34" charset="0"/>
                <a:cs typeface="Times New Roman" panose="02020603050405020304" pitchFamily="18" charset="0"/>
              </a:rPr>
              <a:t>n SLA. You can get Three Nines of Availability and 99.9% uptime</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High availability and reliability of clusters. A second head node has been added to the Hadoop clusters deployed by HDInsight to increase the availability of the service. Standard implementations of Hadoop clusters typically have a single head node. HDInsight removes this single point of failure with the addition of a secondary head node. The switch to a new HA cluster configuration doesn't change the price of the cluster, unless customers create clusters with an extra-large head node instead of the default large-size node.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30</a:t>
            </a:fld>
            <a:endParaRPr lang="en-US" dirty="0"/>
          </a:p>
        </p:txBody>
      </p:sp>
    </p:spTree>
    <p:extLst>
      <p:ext uri="{BB962C8B-B14F-4D97-AF65-F5344CB8AC3E}">
        <p14:creationId xmlns:p14="http://schemas.microsoft.com/office/powerpoint/2010/main" val="823942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pPr>
            <a:r>
              <a:rPr lang="en-US" sz="1200" b="1" dirty="0">
                <a:effectLst/>
                <a:ea typeface="Times New Roman" panose="02020603050405020304" pitchFamily="18" charset="0"/>
              </a:rPr>
              <a:t>OBJECTIVE</a:t>
            </a:r>
            <a:endParaRPr lang="en-US" sz="1200" dirty="0">
              <a:effectLst/>
              <a:ea typeface="Times New Roman" panose="02020603050405020304" pitchFamily="18" charset="0"/>
            </a:endParaRPr>
          </a:p>
          <a:p>
            <a:pPr marL="0" marR="0">
              <a:lnSpc>
                <a:spcPts val="1400"/>
              </a:lnSpc>
            </a:pPr>
            <a:r>
              <a:rPr lang="en-US" sz="1200" dirty="0">
                <a:effectLst/>
                <a:ea typeface="Times New Roman" panose="02020603050405020304" pitchFamily="18" charset="0"/>
              </a:rPr>
              <a:t>This slide shows </a:t>
            </a:r>
            <a:r>
              <a:rPr lang="en-US" dirty="0">
                <a:ea typeface="Times New Roman" panose="02020603050405020304" pitchFamily="18" charset="0"/>
              </a:rPr>
              <a:t>how Azure handles </a:t>
            </a:r>
            <a:r>
              <a:rPr lang="en-US" sz="1200" dirty="0">
                <a:effectLst/>
                <a:ea typeface="Times New Roman" panose="02020603050405020304" pitchFamily="18" charset="0"/>
              </a:rPr>
              <a:t>all maintenance tasks in HDInsight, so that you can focus on your strategic work</a:t>
            </a:r>
            <a:br>
              <a:rPr lang="en-US" sz="1200" dirty="0">
                <a:effectLst/>
                <a:ea typeface="Times New Roman" panose="02020603050405020304" pitchFamily="18" charset="0"/>
              </a:rPr>
            </a:br>
            <a:endParaRPr lang="en-US" sz="1200" dirty="0">
              <a:effectLst/>
              <a:ea typeface="Times New Roman" panose="02020603050405020304" pitchFamily="18" charset="0"/>
            </a:endParaRPr>
          </a:p>
          <a:p>
            <a:pPr marL="0" marR="0">
              <a:lnSpc>
                <a:spcPts val="1400"/>
              </a:lnSpc>
            </a:pPr>
            <a:r>
              <a:rPr lang="en-US" sz="1200" b="1" dirty="0">
                <a:effectLst/>
                <a:ea typeface="Times New Roman" panose="02020603050405020304" pitchFamily="18" charset="0"/>
              </a:rPr>
              <a:t>TALKING POINTS</a:t>
            </a:r>
            <a:endParaRPr lang="en-US" sz="1200" dirty="0">
              <a:effectLst/>
              <a:ea typeface="Times New Roman" panose="02020603050405020304" pitchFamily="18" charset="0"/>
            </a:endParaRPr>
          </a:p>
          <a:p>
            <a:pPr marL="171450" marR="0" lvl="0" indent="-171450">
              <a:lnSpc>
                <a:spcPts val="1400"/>
              </a:lnSpc>
              <a:buFont typeface="Arial" panose="020B0604020202020204" pitchFamily="34" charset="0"/>
              <a:buChar char="•"/>
            </a:pPr>
            <a:r>
              <a:rPr lang="en-US" sz="1200" dirty="0">
                <a:effectLst/>
                <a:ea typeface="Times New Roman" panose="02020603050405020304" pitchFamily="18" charset="0"/>
              </a:rPr>
              <a:t>OS patching and security updates are performed automatically by Azure, requiring minimal IT resources for upgrades/patching.</a:t>
            </a:r>
          </a:p>
          <a:p>
            <a:pPr marL="171450" marR="0" lvl="0" indent="-171450">
              <a:lnSpc>
                <a:spcPts val="1400"/>
              </a:lnSpc>
              <a:buFont typeface="Arial" panose="020B0604020202020204" pitchFamily="34" charset="0"/>
              <a:buChar char="•"/>
            </a:pPr>
            <a:r>
              <a:rPr lang="en-US" sz="1200" dirty="0">
                <a:effectLst/>
                <a:ea typeface="Times New Roman" panose="02020603050405020304" pitchFamily="18" charset="0"/>
              </a:rPr>
              <a:t>Hadoop versions are rapidly releasing throughout the year, so you are always on the latest version of Hadoop without effort. This helps minimize IT resources to update Hadoop versions.</a:t>
            </a:r>
          </a:p>
        </p:txBody>
      </p:sp>
      <p:sp>
        <p:nvSpPr>
          <p:cNvPr id="4" name="Slide Number Placeholder 3"/>
          <p:cNvSpPr>
            <a:spLocks noGrp="1"/>
          </p:cNvSpPr>
          <p:nvPr>
            <p:ph type="sldNum" sz="quarter" idx="10"/>
          </p:nvPr>
        </p:nvSpPr>
        <p:spPr/>
        <p:txBody>
          <a:bodyPr/>
          <a:lstStyle/>
          <a:p>
            <a:fld id="{F92D37DD-B0D5-45AB-B7D5-15E7BE5DE23B}" type="slidenum">
              <a:rPr lang="en-US" smtClean="0"/>
              <a:t>31</a:t>
            </a:fld>
            <a:endParaRPr lang="en-US" dirty="0"/>
          </a:p>
        </p:txBody>
      </p:sp>
    </p:spTree>
    <p:extLst>
      <p:ext uri="{BB962C8B-B14F-4D97-AF65-F5344CB8AC3E}">
        <p14:creationId xmlns:p14="http://schemas.microsoft.com/office/powerpoint/2010/main" val="3513717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slide highlights how Azure is a low-cost solution for an organization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TALKING POINTS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Open source does not mean free. Deploying Hadoop on-premises still requires servers and skilled Hadoop experts to set up, tune, and maintain them. A cloud service lets you spin up a Hadoop cluster in minutes without up-front costs.</a:t>
            </a:r>
          </a:p>
          <a:p>
            <a:pPr marL="342900" marR="0" lvl="0" indent="-342900">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Microsoft Azure cloud, HDInsight is billed by usage: you pay only for the compute and storage you use, when you use it. Spin up a Hadoop cluster, analyze your data, and then shut it down to stop the meter. Clusters can be deleted when no longer used.</a:t>
            </a:r>
          </a:p>
          <a:p>
            <a:pPr marL="342900" marR="0" lvl="0" indent="-34290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Create a Hadoop cluster in minutes, and add nodes on demand. The cloud offers organizations immediate time to value.</a:t>
            </a: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32</a:t>
            </a:fld>
            <a:endParaRPr lang="en-US" dirty="0"/>
          </a:p>
        </p:txBody>
      </p:sp>
    </p:spTree>
    <p:extLst>
      <p:ext uri="{BB962C8B-B14F-4D97-AF65-F5344CB8AC3E}">
        <p14:creationId xmlns:p14="http://schemas.microsoft.com/office/powerpoint/2010/main" val="4138052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1317091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highlights how Azure </a:t>
            </a:r>
            <a:r>
              <a:rPr lang="en-US" dirty="0"/>
              <a:t>is bringing </a:t>
            </a:r>
            <a:r>
              <a:rPr lang="en-US" sz="1200" kern="1200" dirty="0">
                <a:solidFill>
                  <a:schemeClr val="tx1"/>
                </a:solidFill>
                <a:effectLst/>
                <a:latin typeface="+mn-lt"/>
                <a:ea typeface="+mn-ea"/>
                <a:cs typeface="+mn-cs"/>
              </a:rPr>
              <a:t>Hadoop to 1 billion people using Excel and Power BI</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Azure HDInsight combines the best of Hadoop open source technology with the security, elasticity, and manageability that enterprises require. We have built it to integrate with Excel and Power BI―our business intelligence </a:t>
            </a:r>
            <a:r>
              <a:rPr lang="en-US" dirty="0"/>
              <a:t>offering―allowing </a:t>
            </a:r>
            <a:r>
              <a:rPr lang="en-US" sz="1200" kern="1200" dirty="0">
                <a:solidFill>
                  <a:schemeClr val="tx1"/>
                </a:solidFill>
                <a:effectLst/>
                <a:latin typeface="+mn-lt"/>
                <a:ea typeface="+mn-ea"/>
                <a:cs typeface="+mn-cs"/>
              </a:rPr>
              <a:t>people to easily connect to data through HDInsight, and then refine and do business analytics in a turnkey fashion.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Excel is the BI tool for everyone. Already 1 billion Microsoft Office users can connect to HDInsight to analyze and visualize data. Power BI helps with collaboration and new experiences for Share, Ask, and Access data.</a:t>
            </a:r>
          </a:p>
          <a:p>
            <a:pPr fontAlgn="base">
              <a:spcAft>
                <a:spcPts val="785"/>
              </a:spcAft>
            </a:pPr>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3BCC380E-B6E6-4400-A57F-835CA92E9EA4}"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2400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slide shows how you can build complete machine learning solutions in the cloud using Microsoft Azure Machine Learning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Machine Learning not only provides tools to model predictive analytics, but also provides a fully managed service you can use to deploy your predictive models as ready-to-consume web services. Azure Machine Learning provides tools for creating complete predictive analytics solutions in the cloud: Quickly create, test, operationalize, and manage predictive models. You do not need to buy any hardware nor manually manage virtual machines.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Machine Learning has everything you need to create predictive analytics solutions in the cloud from a large algorithm library, to a studio for building models, to an easy way to deploy your model as a web service.</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14820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a:defRPr/>
            </a:pPr>
            <a:fld id="{B4008EB6-D09E-4580-8CD6-DDB14511944F}" type="slidenum">
              <a:rPr lang="en-US" kern="0" smtClean="0">
                <a:solidFill>
                  <a:prstClr val="black"/>
                </a:solidFill>
              </a:rPr>
              <a:pPr>
                <a:defRPr/>
              </a:pPr>
              <a:t>3</a:t>
            </a:fld>
            <a:endParaRPr lang="en-US" kern="0" dirty="0">
              <a:solidFill>
                <a:prstClr val="black"/>
              </a:solidFill>
            </a:endParaRPr>
          </a:p>
        </p:txBody>
      </p:sp>
    </p:spTree>
    <p:extLst>
      <p:ext uri="{BB962C8B-B14F-4D97-AF65-F5344CB8AC3E}">
        <p14:creationId xmlns:p14="http://schemas.microsoft.com/office/powerpoint/2010/main" val="1009075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3 years out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59479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7610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278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304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949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5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3740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348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2975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E533C5-311A-4C6E-AD53-84C6643270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708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5/14/17 11:54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29143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3B9473-204C-4147-A2E0-C3E1432788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5/14/17 11:54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870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E533C5-311A-4C6E-AD53-84C6643270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80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84548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661988"/>
            <a:ext cx="5603875" cy="3151187"/>
          </a:xfrm>
        </p:spPr>
      </p:sp>
      <p:sp>
        <p:nvSpPr>
          <p:cNvPr id="3" name="Notes Placeholder 2"/>
          <p:cNvSpPr>
            <a:spLocks noGrp="1"/>
          </p:cNvSpPr>
          <p:nvPr>
            <p:ph type="body" idx="1"/>
          </p:nvPr>
        </p:nvSpPr>
        <p:spPr>
          <a:xfrm>
            <a:off x="397565" y="4005083"/>
            <a:ext cx="6361043" cy="5245292"/>
          </a:xfrm>
        </p:spPr>
        <p:txBody>
          <a:bodyPr/>
          <a:lstStyle/>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dirty="0">
                <a:latin typeface="Segoe UI" pitchFamily="34" charset="0"/>
              </a:rPr>
              <a:t>Full training example for the local HDP Instance: </a:t>
            </a:r>
            <a:r>
              <a:rPr lang="en-US" sz="1700" u="sng" dirty="0">
                <a:latin typeface="Segoe UI Light" pitchFamily="34" charset="0"/>
                <a:ea typeface="+mn-ea"/>
                <a:cs typeface="+mn-cs"/>
                <a:hlinkClick r:id="rId3"/>
              </a:rPr>
              <a:t>http://hortonworks.com/hadoop-tutorial/hello-world-an-introduction-to-hadoop-hcatalog-hive-and-pig/</a:t>
            </a:r>
            <a:r>
              <a:rPr lang="en-US" sz="1700" dirty="0">
                <a:latin typeface="Segoe UI Light" pitchFamily="34" charset="0"/>
                <a:ea typeface="+mn-ea"/>
                <a:cs typeface="+mn-cs"/>
              </a:rPr>
              <a:t> </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1700" dirty="0">
                <a:latin typeface="Segoe UI Light" pitchFamily="34" charset="0"/>
                <a:ea typeface="+mn-ea"/>
                <a:cs typeface="+mn-cs"/>
              </a:rPr>
              <a:t>More detail on the Hadoop Components: </a:t>
            </a:r>
            <a:r>
              <a:rPr lang="en-US" sz="1700" dirty="0">
                <a:latin typeface="Segoe UI Light" pitchFamily="34" charset="0"/>
                <a:ea typeface="+mn-ea"/>
                <a:cs typeface="+mn-cs"/>
                <a:hlinkClick r:id="rId4"/>
              </a:rPr>
              <a:t>http://www.datasciencecentral.com/profiles/blogs/hadoop-herd-when-to-use-what</a:t>
            </a:r>
            <a:r>
              <a:rPr lang="en-US" sz="1700" dirty="0">
                <a:latin typeface="Segoe UI Light" pitchFamily="34" charset="0"/>
                <a:ea typeface="+mn-ea"/>
                <a:cs typeface="+mn-cs"/>
              </a:rPr>
              <a:t>  </a:t>
            </a:r>
            <a:endParaRPr lang="en-IN" sz="900" b="1" dirty="0">
              <a:latin typeface="Segoe UI" pitchFamily="34" charset="0"/>
              <a:ea typeface="+mn-ea"/>
              <a:cs typeface="+mn-cs"/>
            </a:endParaRP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Hcatalog</a:t>
            </a:r>
            <a:r>
              <a:rPr lang="en-IN" sz="900" b="0" dirty="0">
                <a:latin typeface="Segoe UI" pitchFamily="34" charset="0"/>
                <a:ea typeface="+mn-ea"/>
                <a:cs typeface="+mn-cs"/>
              </a:rPr>
              <a:t> – exposes hive metadata to other applications, giving users a relational view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IN" sz="900" b="0" dirty="0" err="1">
                <a:latin typeface="Segoe UI" pitchFamily="34" charset="0"/>
                <a:ea typeface="+mn-ea"/>
                <a:cs typeface="+mn-cs"/>
              </a:rPr>
              <a:t>Hbase</a:t>
            </a:r>
            <a:r>
              <a:rPr lang="en-IN" sz="900" b="0" dirty="0">
                <a:latin typeface="Segoe UI" pitchFamily="34" charset="0"/>
                <a:ea typeface="+mn-ea"/>
                <a:cs typeface="+mn-cs"/>
              </a:rPr>
              <a:t> - </a:t>
            </a:r>
            <a:r>
              <a:rPr lang="en-US" sz="900" b="0" dirty="0">
                <a:latin typeface="Segoe UI" pitchFamily="34" charset="0"/>
                <a:ea typeface="+mn-ea"/>
                <a:cs typeface="+mn-cs"/>
              </a:rPr>
              <a:t>A non-relational (NoSQL) database that runs on top of HDFS, random-</a:t>
            </a:r>
            <a:r>
              <a:rPr lang="en-US" sz="900" b="0" dirty="0" err="1">
                <a:latin typeface="Segoe UI" pitchFamily="34" charset="0"/>
                <a:ea typeface="+mn-ea"/>
                <a:cs typeface="+mn-cs"/>
              </a:rPr>
              <a:t>realtime</a:t>
            </a:r>
            <a:r>
              <a:rPr lang="en-US" sz="900" b="0" dirty="0">
                <a:latin typeface="Segoe UI" pitchFamily="34" charset="0"/>
                <a:ea typeface="+mn-ea"/>
                <a:cs typeface="+mn-cs"/>
              </a:rPr>
              <a:t> reads of HDFS data</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err="1">
                <a:latin typeface="Segoe UI" pitchFamily="34" charset="0"/>
                <a:ea typeface="+mn-ea"/>
                <a:cs typeface="+mn-cs"/>
              </a:rPr>
              <a:t>Polybase</a:t>
            </a:r>
            <a:r>
              <a:rPr lang="en-US" sz="900" b="0" dirty="0">
                <a:latin typeface="Segoe UI" pitchFamily="34" charset="0"/>
                <a:ea typeface="+mn-ea"/>
                <a:cs typeface="+mn-cs"/>
              </a:rPr>
              <a:t> - </a:t>
            </a:r>
            <a:r>
              <a:rPr lang="en-US" sz="900" b="0" dirty="0" err="1">
                <a:latin typeface="Segoe UI" pitchFamily="34" charset="0"/>
                <a:ea typeface="+mn-ea"/>
                <a:cs typeface="+mn-cs"/>
              </a:rPr>
              <a:t>PolyBase</a:t>
            </a:r>
            <a:r>
              <a:rPr lang="en-US" sz="900" b="0" dirty="0">
                <a:latin typeface="Segoe UI" pitchFamily="34" charset="0"/>
                <a:ea typeface="+mn-ea"/>
                <a:cs typeface="+mn-cs"/>
              </a:rPr>
              <a:t> is a technology that accesses and combines both non-relational and relational data, all from within SQL Server. It allows you to run queries on external data in Hadoop or Azure blob storage. The queries are optimized to push computation to Hadoop</a:t>
            </a:r>
          </a:p>
          <a:p>
            <a:pPr marL="642983" lvl="1" indent="-177845" defTabSz="967533" eaLnBrk="1" fontAlgn="auto" hangingPunct="1">
              <a:lnSpc>
                <a:spcPct val="90000"/>
              </a:lnSpc>
              <a:spcBef>
                <a:spcPts val="0"/>
              </a:spcBef>
              <a:spcAft>
                <a:spcPts val="353"/>
              </a:spcAft>
              <a:buFont typeface="Arial" panose="020B0604020202020204" pitchFamily="34" charset="0"/>
              <a:buChar char="•"/>
              <a:defRPr/>
            </a:pPr>
            <a:r>
              <a:rPr lang="en-US" sz="900" b="0" dirty="0">
                <a:latin typeface="Segoe UI" pitchFamily="34" charset="0"/>
                <a:ea typeface="+mn-ea"/>
                <a:cs typeface="+mn-cs"/>
              </a:rPr>
              <a:t>https://msdn.microsoft.com/en-us/library/mt143171.aspx</a:t>
            </a:r>
          </a:p>
          <a:p>
            <a:pPr marL="177845" indent="-177845" defTabSz="967533" eaLnBrk="1" fontAlgn="auto" hangingPunct="1">
              <a:lnSpc>
                <a:spcPct val="90000"/>
              </a:lnSpc>
              <a:spcBef>
                <a:spcPts val="0"/>
              </a:spcBef>
              <a:spcAft>
                <a:spcPts val="353"/>
              </a:spcAft>
              <a:buFont typeface="Arial" panose="020B0604020202020204" pitchFamily="34" charset="0"/>
              <a:buChar char="•"/>
              <a:defRPr/>
            </a:pPr>
            <a:endParaRPr lang="en-US" sz="900" b="0" dirty="0">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069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7</a:t>
            </a:fld>
            <a:endParaRPr lang="en-US" dirty="0"/>
          </a:p>
        </p:txBody>
      </p:sp>
    </p:spTree>
    <p:extLst>
      <p:ext uri="{BB962C8B-B14F-4D97-AF65-F5344CB8AC3E}">
        <p14:creationId xmlns:p14="http://schemas.microsoft.com/office/powerpoint/2010/main" val="219519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13</a:t>
            </a:fld>
            <a:endParaRPr lang="en-US" dirty="0"/>
          </a:p>
        </p:txBody>
      </p:sp>
    </p:spTree>
    <p:extLst>
      <p:ext uri="{BB962C8B-B14F-4D97-AF65-F5344CB8AC3E}">
        <p14:creationId xmlns:p14="http://schemas.microsoft.com/office/powerpoint/2010/main" val="155732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Introduces Microsoft HDInsight</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HDInsight deploys and provisions managed Apache Hadoop clusters in the cloud, providing a software framework designed to process, analyze, and report on big data with high reliability and availability. </a:t>
            </a:r>
          </a:p>
          <a:p>
            <a:r>
              <a:rPr lang="en-US" sz="1200" kern="1200" dirty="0">
                <a:solidFill>
                  <a:schemeClr val="tx1"/>
                </a:solidFill>
                <a:effectLst/>
                <a:latin typeface="+mn-lt"/>
                <a:ea typeface="+mn-ea"/>
                <a:cs typeface="+mn-cs"/>
              </a:rPr>
              <a:t>HDInsight uses the </a:t>
            </a:r>
            <a:r>
              <a:rPr lang="en-US" sz="1200" b="1" kern="1200" dirty="0">
                <a:solidFill>
                  <a:schemeClr val="tx1"/>
                </a:solidFill>
                <a:effectLst/>
                <a:latin typeface="+mn-lt"/>
                <a:ea typeface="+mn-ea"/>
                <a:cs typeface="+mn-cs"/>
              </a:rPr>
              <a:t>Hortonworks Data Platform (HDP)</a:t>
            </a:r>
            <a:r>
              <a:rPr lang="en-US" sz="1200" kern="1200" dirty="0">
                <a:solidFill>
                  <a:schemeClr val="tx1"/>
                </a:solidFill>
                <a:effectLst/>
                <a:latin typeface="+mn-lt"/>
                <a:ea typeface="+mn-ea"/>
                <a:cs typeface="+mn-cs"/>
              </a:rPr>
              <a:t> Hadoop distribution. Hadoop often refers to the entire Hadoop ecosystem of components, which includes Apache HBase, Apache Spark, and Apache Storm, as well as other technologies under the Hadoop umbrellas.</a:t>
            </a:r>
          </a:p>
          <a:p>
            <a:r>
              <a:rPr lang="en-US" sz="1200" kern="1200" dirty="0">
                <a:solidFill>
                  <a:schemeClr val="tx1"/>
                </a:solidFill>
                <a:effectLst/>
                <a:latin typeface="+mn-lt"/>
                <a:ea typeface="+mn-ea"/>
                <a:cs typeface="+mn-cs"/>
              </a:rPr>
              <a:t>You can deploy these technologies on Windows or Linux cluster and can spin up the cluster in minutes. You can process semi-structured and unstructured data and develop in Java, .Net, Python, and more. </a:t>
            </a:r>
          </a:p>
          <a:p>
            <a:r>
              <a:rPr lang="en-US" sz="1200" kern="1200" dirty="0">
                <a:solidFill>
                  <a:schemeClr val="tx1"/>
                </a:solidFill>
                <a:effectLst/>
                <a:latin typeface="+mn-lt"/>
                <a:ea typeface="+mn-ea"/>
                <a:cs typeface="+mn-cs"/>
              </a:rPr>
              <a:t>You can also visualize your data in Excel, Tableau, or Power BI.  It integrates with the following:</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Azure Blob Storage and Azure Data Lake Store for Hadoop File System (HDFS) </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Azure Portal for management and administration</a:t>
            </a:r>
          </a:p>
          <a:p>
            <a:pPr marL="171450" lvl="1" indent="-171450">
              <a:buFont typeface="Arial" panose="020B0604020202020204" pitchFamily="34" charset="0"/>
              <a:buChar char="•"/>
            </a:pPr>
            <a:r>
              <a:rPr lang="en-US" sz="1200" kern="1200" dirty="0">
                <a:solidFill>
                  <a:schemeClr val="tx1"/>
                </a:solidFill>
                <a:effectLst/>
                <a:latin typeface="+mn-lt"/>
                <a:ea typeface="+mn-ea"/>
                <a:cs typeface="+mn-cs"/>
              </a:rPr>
              <a:t>Visual Studio for application development tooling</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RESOURCES</a:t>
            </a:r>
          </a:p>
          <a:p>
            <a:r>
              <a:rPr lang="en-US" sz="1200" b="1" kern="1200" dirty="0">
                <a:solidFill>
                  <a:schemeClr val="tx1"/>
                </a:solidFill>
                <a:effectLst/>
                <a:latin typeface="+mn-lt"/>
                <a:ea typeface="+mn-ea"/>
                <a:cs typeface="+mn-cs"/>
              </a:rPr>
              <a:t>https://azure.microsoft.com/en-in/documentation/articles/hdinsight-hadoop-introduction/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14</a:t>
            </a:fld>
            <a:endParaRPr lang="en-US" dirty="0"/>
          </a:p>
        </p:txBody>
      </p:sp>
    </p:spTree>
    <p:extLst>
      <p:ext uri="{BB962C8B-B14F-4D97-AF65-F5344CB8AC3E}">
        <p14:creationId xmlns:p14="http://schemas.microsoft.com/office/powerpoint/2010/main" val="2574165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OBJECTIVE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slide lists some benefits of Hadoop as an Azure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 POINTS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HDInsight, deploy Hadoop in the cloud without buying new hardware or incurring other up-front costs. There is also no time-consuming installation or setup. Azure does it for you. Launch your first cluster in minutes.</a:t>
            </a:r>
          </a:p>
          <a:p>
            <a:pPr lvl="0"/>
            <a:r>
              <a:rPr lang="en-US" sz="1200" kern="1200" dirty="0">
                <a:solidFill>
                  <a:schemeClr val="tx1"/>
                </a:solidFill>
                <a:effectLst/>
                <a:latin typeface="+mn-lt"/>
                <a:ea typeface="+mn-ea"/>
                <a:cs typeface="+mn-cs"/>
              </a:rPr>
              <a:t>Azure HDInsight provides a software framework designed to process, analyze, and report on big data with high reliability and availability (data reuse and sharing, elastic scale-out, lower data storage costs, and protection against data loss).</a:t>
            </a:r>
          </a:p>
          <a:p>
            <a:pPr lvl="0"/>
            <a:r>
              <a:rPr lang="en-US" sz="1200" kern="1200" dirty="0">
                <a:solidFill>
                  <a:schemeClr val="tx1"/>
                </a:solidFill>
                <a:effectLst/>
                <a:latin typeface="+mn-lt"/>
                <a:ea typeface="+mn-ea"/>
                <a:cs typeface="+mn-cs"/>
              </a:rPr>
              <a:t>The high-speed flat networks in Azure datacenters provide fast access between the virtual machines in the cluster and Azure Blob Storage or Azure Data Lake Store, so data movement is very efficient. </a:t>
            </a:r>
          </a:p>
          <a:p>
            <a:pPr lvl="0"/>
            <a:r>
              <a:rPr lang="en-US" sz="1200" kern="1200" dirty="0">
                <a:solidFill>
                  <a:schemeClr val="tx1"/>
                </a:solidFill>
                <a:effectLst/>
                <a:latin typeface="+mn-lt"/>
                <a:ea typeface="+mn-ea"/>
                <a:cs typeface="+mn-cs"/>
              </a:rPr>
              <a:t>HDInsight also integrates with BI tools such as Power BI, Excel, SQL Server Analysis Services, and SQL Server Reporting Services.</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RESOURCES</a:t>
            </a:r>
          </a:p>
          <a:p>
            <a:r>
              <a:rPr lang="en-US" sz="1200" b="1" kern="1200" dirty="0">
                <a:solidFill>
                  <a:schemeClr val="tx1"/>
                </a:solidFill>
                <a:effectLst/>
                <a:latin typeface="+mn-lt"/>
                <a:ea typeface="+mn-ea"/>
                <a:cs typeface="+mn-cs"/>
              </a:rPr>
              <a:t>https://azure.microsoft.com/en-in/services/hdinsight/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2D37DD-B0D5-45AB-B7D5-15E7BE5DE23B}" type="slidenum">
              <a:rPr lang="en-US" smtClean="0"/>
              <a:t>15</a:t>
            </a:fld>
            <a:endParaRPr lang="en-US" dirty="0"/>
          </a:p>
        </p:txBody>
      </p:sp>
    </p:spTree>
    <p:extLst>
      <p:ext uri="{BB962C8B-B14F-4D97-AF65-F5344CB8AC3E}">
        <p14:creationId xmlns:p14="http://schemas.microsoft.com/office/powerpoint/2010/main" val="1772514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microsoft.com/office/2007/relationships/hdphoto" Target="../media/hdphoto1.wdp"/></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5.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jpeg"/><Relationship Id="rId3" Type="http://schemas.openxmlformats.org/officeDocument/2006/relationships/image" Target="../media/image15.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Master" Target="../slideMasters/slideMaster17.xml"/><Relationship Id="rId2" Type="http://schemas.openxmlformats.org/officeDocument/2006/relationships/image" Target="../media/image1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481228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483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31863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594594" y="6565392"/>
            <a:ext cx="566928"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4232049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291" y="522017"/>
            <a:ext cx="5668033" cy="2244707"/>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defTabSz="951121"/>
            <a:endParaRPr lang="en-US" sz="1071" kern="0">
              <a:solidFill>
                <a:srgbClr val="333333"/>
              </a:solidFill>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defTabSz="951121">
              <a:defRPr/>
            </a:pPr>
            <a:endParaRPr lang="en-US" sz="1071" kern="0" dirty="0">
              <a:solidFill>
                <a:srgbClr val="333333"/>
              </a:solidFill>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a:defRPr/>
                </a:pPr>
                <a:endParaRPr lang="en-US" sz="2448" kern="0">
                  <a:solidFill>
                    <a:srgbClr val="FFFFFF"/>
                  </a:solidFill>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a:defRPr/>
            </a:pPr>
            <a:endParaRPr lang="en-US" sz="2448" kern="0">
              <a:solidFill>
                <a:srgbClr val="FFFFFF"/>
              </a:solidFill>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a:defRPr/>
            </a:pPr>
            <a:endParaRPr lang="en-US" sz="2448" kern="0">
              <a:solidFill>
                <a:srgbClr val="FFFFFF"/>
              </a:solidFill>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rgbClr val="FFFFFF"/>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cxnSp>
        <p:nvCxnSpPr>
          <p:cNvPr id="39" name="Straight Connector 38"/>
          <p:cNvCxnSpPr/>
          <p:nvPr userDrawn="1"/>
        </p:nvCxnSpPr>
        <p:spPr>
          <a:xfrm>
            <a:off x="6431929" y="364932"/>
            <a:ext cx="0" cy="5799461"/>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746536" y="951674"/>
            <a:ext cx="5348676" cy="1516155"/>
          </a:xfrm>
        </p:spPr>
        <p:txBody>
          <a:bodyPr/>
          <a:lstStyle>
            <a:lvl1pPr>
              <a:buClr>
                <a:schemeClr val="accent1"/>
              </a:buClr>
              <a:defRPr sz="2856">
                <a:solidFill>
                  <a:schemeClr val="bg2"/>
                </a:solidFill>
              </a:defRPr>
            </a:lvl1pPr>
            <a:lvl2pPr>
              <a:buClr>
                <a:schemeClr val="accent1"/>
              </a:buClr>
              <a:defRPr sz="1632">
                <a:solidFill>
                  <a:schemeClr val="bg2"/>
                </a:solidFill>
              </a:defRPr>
            </a:lvl2pPr>
            <a:lvl3pPr>
              <a:buClr>
                <a:schemeClr val="accent1"/>
              </a:buClr>
              <a:defRPr sz="1428">
                <a:solidFill>
                  <a:schemeClr val="bg2"/>
                </a:solidFill>
              </a:defRPr>
            </a:lvl3pPr>
            <a:lvl4pPr>
              <a:buClr>
                <a:schemeClr val="accent1"/>
              </a:buClr>
              <a:defRPr sz="1224">
                <a:solidFill>
                  <a:schemeClr val="bg2"/>
                </a:solidFill>
              </a:defRPr>
            </a:lvl4pPr>
            <a:lvl5pPr>
              <a:buClr>
                <a:schemeClr val="accent1"/>
              </a:buClr>
              <a:defRPr sz="1224">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940346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225" y="295275"/>
            <a:ext cx="11889564" cy="91757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8253797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5/14/17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00612791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8.xml"/><Relationship Id="rId20" Type="http://schemas.openxmlformats.org/officeDocument/2006/relationships/theme" Target="../theme/theme10.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Relationship Id="rId14" Type="http://schemas.openxmlformats.org/officeDocument/2006/relationships/slideLayout" Target="../slideLayouts/slideLayout193.xml"/><Relationship Id="rId15" Type="http://schemas.openxmlformats.org/officeDocument/2006/relationships/slideLayout" Target="../slideLayouts/slideLayout194.xml"/><Relationship Id="rId16" Type="http://schemas.openxmlformats.org/officeDocument/2006/relationships/slideLayout" Target="../slideLayouts/slideLayout195.xml"/><Relationship Id="rId17" Type="http://schemas.openxmlformats.org/officeDocument/2006/relationships/slideLayout" Target="../slideLayouts/slideLayout196.xml"/><Relationship Id="rId18" Type="http://schemas.openxmlformats.org/officeDocument/2006/relationships/slideLayout" Target="../slideLayouts/slideLayout197.xml"/><Relationship Id="rId19" Type="http://schemas.openxmlformats.org/officeDocument/2006/relationships/slideLayout" Target="../slideLayouts/slideLayout198.xml"/><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7.xml"/><Relationship Id="rId20" Type="http://schemas.openxmlformats.org/officeDocument/2006/relationships/theme" Target="../theme/theme11.xml"/><Relationship Id="rId10" Type="http://schemas.openxmlformats.org/officeDocument/2006/relationships/slideLayout" Target="../slideLayouts/slideLayout208.xml"/><Relationship Id="rId11" Type="http://schemas.openxmlformats.org/officeDocument/2006/relationships/slideLayout" Target="../slideLayouts/slideLayout209.xml"/><Relationship Id="rId12" Type="http://schemas.openxmlformats.org/officeDocument/2006/relationships/slideLayout" Target="../slideLayouts/slideLayout210.xml"/><Relationship Id="rId13" Type="http://schemas.openxmlformats.org/officeDocument/2006/relationships/slideLayout" Target="../slideLayouts/slideLayout211.xml"/><Relationship Id="rId14" Type="http://schemas.openxmlformats.org/officeDocument/2006/relationships/slideLayout" Target="../slideLayouts/slideLayout212.xml"/><Relationship Id="rId15" Type="http://schemas.openxmlformats.org/officeDocument/2006/relationships/slideLayout" Target="../slideLayouts/slideLayout213.xml"/><Relationship Id="rId16" Type="http://schemas.openxmlformats.org/officeDocument/2006/relationships/slideLayout" Target="../slideLayouts/slideLayout214.xml"/><Relationship Id="rId17" Type="http://schemas.openxmlformats.org/officeDocument/2006/relationships/slideLayout" Target="../slideLayouts/slideLayout215.xml"/><Relationship Id="rId18" Type="http://schemas.openxmlformats.org/officeDocument/2006/relationships/slideLayout" Target="../slideLayouts/slideLayout216.xml"/><Relationship Id="rId19" Type="http://schemas.openxmlformats.org/officeDocument/2006/relationships/slideLayout" Target="../slideLayouts/slideLayout217.xml"/><Relationship Id="rId1" Type="http://schemas.openxmlformats.org/officeDocument/2006/relationships/slideLayout" Target="../slideLayouts/slideLayout199.xml"/><Relationship Id="rId2" Type="http://schemas.openxmlformats.org/officeDocument/2006/relationships/slideLayout" Target="../slideLayouts/slideLayout200.xml"/><Relationship Id="rId3" Type="http://schemas.openxmlformats.org/officeDocument/2006/relationships/slideLayout" Target="../slideLayouts/slideLayout201.xml"/><Relationship Id="rId4" Type="http://schemas.openxmlformats.org/officeDocument/2006/relationships/slideLayout" Target="../slideLayouts/slideLayout202.xml"/><Relationship Id="rId5" Type="http://schemas.openxmlformats.org/officeDocument/2006/relationships/slideLayout" Target="../slideLayouts/slideLayout203.xml"/><Relationship Id="rId6" Type="http://schemas.openxmlformats.org/officeDocument/2006/relationships/slideLayout" Target="../slideLayouts/slideLayout204.xml"/><Relationship Id="rId7" Type="http://schemas.openxmlformats.org/officeDocument/2006/relationships/slideLayout" Target="../slideLayouts/slideLayout205.xml"/><Relationship Id="rId8"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6.xml"/><Relationship Id="rId20" Type="http://schemas.openxmlformats.org/officeDocument/2006/relationships/theme" Target="../theme/theme12.xml"/><Relationship Id="rId10" Type="http://schemas.openxmlformats.org/officeDocument/2006/relationships/slideLayout" Target="../slideLayouts/slideLayout227.xml"/><Relationship Id="rId11" Type="http://schemas.openxmlformats.org/officeDocument/2006/relationships/slideLayout" Target="../slideLayouts/slideLayout228.xml"/><Relationship Id="rId12" Type="http://schemas.openxmlformats.org/officeDocument/2006/relationships/slideLayout" Target="../slideLayouts/slideLayout229.xml"/><Relationship Id="rId13" Type="http://schemas.openxmlformats.org/officeDocument/2006/relationships/slideLayout" Target="../slideLayouts/slideLayout230.xml"/><Relationship Id="rId14" Type="http://schemas.openxmlformats.org/officeDocument/2006/relationships/slideLayout" Target="../slideLayouts/slideLayout231.xml"/><Relationship Id="rId15" Type="http://schemas.openxmlformats.org/officeDocument/2006/relationships/slideLayout" Target="../slideLayouts/slideLayout232.xml"/><Relationship Id="rId16" Type="http://schemas.openxmlformats.org/officeDocument/2006/relationships/slideLayout" Target="../slideLayouts/slideLayout233.xml"/><Relationship Id="rId17" Type="http://schemas.openxmlformats.org/officeDocument/2006/relationships/slideLayout" Target="../slideLayouts/slideLayout234.xml"/><Relationship Id="rId18" Type="http://schemas.openxmlformats.org/officeDocument/2006/relationships/slideLayout" Target="../slideLayouts/slideLayout235.xml"/><Relationship Id="rId19" Type="http://schemas.openxmlformats.org/officeDocument/2006/relationships/slideLayout" Target="../slideLayouts/slideLayout236.xml"/><Relationship Id="rId1" Type="http://schemas.openxmlformats.org/officeDocument/2006/relationships/slideLayout" Target="../slideLayouts/slideLayout218.xml"/><Relationship Id="rId2" Type="http://schemas.openxmlformats.org/officeDocument/2006/relationships/slideLayout" Target="../slideLayouts/slideLayout219.xml"/><Relationship Id="rId3" Type="http://schemas.openxmlformats.org/officeDocument/2006/relationships/slideLayout" Target="../slideLayouts/slideLayout220.xml"/><Relationship Id="rId4" Type="http://schemas.openxmlformats.org/officeDocument/2006/relationships/slideLayout" Target="../slideLayouts/slideLayout221.xml"/><Relationship Id="rId5" Type="http://schemas.openxmlformats.org/officeDocument/2006/relationships/slideLayout" Target="../slideLayouts/slideLayout222.xml"/><Relationship Id="rId6" Type="http://schemas.openxmlformats.org/officeDocument/2006/relationships/slideLayout" Target="../slideLayouts/slideLayout223.xml"/><Relationship Id="rId7" Type="http://schemas.openxmlformats.org/officeDocument/2006/relationships/slideLayout" Target="../slideLayouts/slideLayout224.xml"/><Relationship Id="rId8"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45.xml"/><Relationship Id="rId20" Type="http://schemas.openxmlformats.org/officeDocument/2006/relationships/slideLayout" Target="../slideLayouts/slideLayout256.xml"/><Relationship Id="rId21" Type="http://schemas.openxmlformats.org/officeDocument/2006/relationships/slideLayout" Target="../slideLayouts/slideLayout257.xml"/><Relationship Id="rId22" Type="http://schemas.openxmlformats.org/officeDocument/2006/relationships/slideLayout" Target="../slideLayouts/slideLayout258.xml"/><Relationship Id="rId23" Type="http://schemas.openxmlformats.org/officeDocument/2006/relationships/slideLayout" Target="../slideLayouts/slideLayout259.xml"/><Relationship Id="rId24" Type="http://schemas.openxmlformats.org/officeDocument/2006/relationships/slideLayout" Target="../slideLayouts/slideLayout260.xml"/><Relationship Id="rId25" Type="http://schemas.openxmlformats.org/officeDocument/2006/relationships/slideLayout" Target="../slideLayouts/slideLayout261.xml"/><Relationship Id="rId26" Type="http://schemas.openxmlformats.org/officeDocument/2006/relationships/slideLayout" Target="../slideLayouts/slideLayout262.xml"/><Relationship Id="rId27" Type="http://schemas.openxmlformats.org/officeDocument/2006/relationships/slideLayout" Target="../slideLayouts/slideLayout263.xml"/><Relationship Id="rId28" Type="http://schemas.openxmlformats.org/officeDocument/2006/relationships/slideLayout" Target="../slideLayouts/slideLayout264.xml"/><Relationship Id="rId29" Type="http://schemas.openxmlformats.org/officeDocument/2006/relationships/theme" Target="../theme/theme13.xml"/><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Relationship Id="rId17" Type="http://schemas.openxmlformats.org/officeDocument/2006/relationships/slideLayout" Target="../slideLayouts/slideLayout253.xml"/><Relationship Id="rId18" Type="http://schemas.openxmlformats.org/officeDocument/2006/relationships/slideLayout" Target="../slideLayouts/slideLayout254.xml"/><Relationship Id="rId19" Type="http://schemas.openxmlformats.org/officeDocument/2006/relationships/slideLayout" Target="../slideLayouts/slideLayout255.xml"/><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73.xml"/><Relationship Id="rId20" Type="http://schemas.openxmlformats.org/officeDocument/2006/relationships/slideLayout" Target="../slideLayouts/slideLayout284.xml"/><Relationship Id="rId21" Type="http://schemas.openxmlformats.org/officeDocument/2006/relationships/slideLayout" Target="../slideLayouts/slideLayout285.xml"/><Relationship Id="rId22" Type="http://schemas.openxmlformats.org/officeDocument/2006/relationships/slideLayout" Target="../slideLayouts/slideLayout286.xml"/><Relationship Id="rId23" Type="http://schemas.openxmlformats.org/officeDocument/2006/relationships/slideLayout" Target="../slideLayouts/slideLayout287.xml"/><Relationship Id="rId24" Type="http://schemas.openxmlformats.org/officeDocument/2006/relationships/slideLayout" Target="../slideLayouts/slideLayout288.xml"/><Relationship Id="rId25" Type="http://schemas.openxmlformats.org/officeDocument/2006/relationships/slideLayout" Target="../slideLayouts/slideLayout289.xml"/><Relationship Id="rId26" Type="http://schemas.openxmlformats.org/officeDocument/2006/relationships/theme" Target="../theme/theme14.xml"/><Relationship Id="rId10" Type="http://schemas.openxmlformats.org/officeDocument/2006/relationships/slideLayout" Target="../slideLayouts/slideLayout274.xml"/><Relationship Id="rId11" Type="http://schemas.openxmlformats.org/officeDocument/2006/relationships/slideLayout" Target="../slideLayouts/slideLayout275.xml"/><Relationship Id="rId12" Type="http://schemas.openxmlformats.org/officeDocument/2006/relationships/slideLayout" Target="../slideLayouts/slideLayout276.xml"/><Relationship Id="rId13" Type="http://schemas.openxmlformats.org/officeDocument/2006/relationships/slideLayout" Target="../slideLayouts/slideLayout277.xml"/><Relationship Id="rId14" Type="http://schemas.openxmlformats.org/officeDocument/2006/relationships/slideLayout" Target="../slideLayouts/slideLayout278.xml"/><Relationship Id="rId15" Type="http://schemas.openxmlformats.org/officeDocument/2006/relationships/slideLayout" Target="../slideLayouts/slideLayout279.xml"/><Relationship Id="rId16" Type="http://schemas.openxmlformats.org/officeDocument/2006/relationships/slideLayout" Target="../slideLayouts/slideLayout280.xml"/><Relationship Id="rId17" Type="http://schemas.openxmlformats.org/officeDocument/2006/relationships/slideLayout" Target="../slideLayouts/slideLayout281.xml"/><Relationship Id="rId18" Type="http://schemas.openxmlformats.org/officeDocument/2006/relationships/slideLayout" Target="../slideLayouts/slideLayout282.xml"/><Relationship Id="rId19" Type="http://schemas.openxmlformats.org/officeDocument/2006/relationships/slideLayout" Target="../slideLayouts/slideLayout283.xml"/><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98.xml"/><Relationship Id="rId20" Type="http://schemas.openxmlformats.org/officeDocument/2006/relationships/slideLayout" Target="../slideLayouts/slideLayout309.xml"/><Relationship Id="rId21" Type="http://schemas.openxmlformats.org/officeDocument/2006/relationships/slideLayout" Target="../slideLayouts/slideLayout310.xml"/><Relationship Id="rId22" Type="http://schemas.openxmlformats.org/officeDocument/2006/relationships/slideLayout" Target="../slideLayouts/slideLayout311.xml"/><Relationship Id="rId23" Type="http://schemas.openxmlformats.org/officeDocument/2006/relationships/slideLayout" Target="../slideLayouts/slideLayout312.xml"/><Relationship Id="rId24" Type="http://schemas.openxmlformats.org/officeDocument/2006/relationships/slideLayout" Target="../slideLayouts/slideLayout313.xml"/><Relationship Id="rId25" Type="http://schemas.openxmlformats.org/officeDocument/2006/relationships/slideLayout" Target="../slideLayouts/slideLayout314.xml"/><Relationship Id="rId26" Type="http://schemas.openxmlformats.org/officeDocument/2006/relationships/theme" Target="../theme/theme15.xml"/><Relationship Id="rId27" Type="http://schemas.openxmlformats.org/officeDocument/2006/relationships/image" Target="../media/image11.png"/><Relationship Id="rId10" Type="http://schemas.openxmlformats.org/officeDocument/2006/relationships/slideLayout" Target="../slideLayouts/slideLayout299.xml"/><Relationship Id="rId11" Type="http://schemas.openxmlformats.org/officeDocument/2006/relationships/slideLayout" Target="../slideLayouts/slideLayout300.xml"/><Relationship Id="rId12" Type="http://schemas.openxmlformats.org/officeDocument/2006/relationships/slideLayout" Target="../slideLayouts/slideLayout301.xml"/><Relationship Id="rId13" Type="http://schemas.openxmlformats.org/officeDocument/2006/relationships/slideLayout" Target="../slideLayouts/slideLayout302.xml"/><Relationship Id="rId14" Type="http://schemas.openxmlformats.org/officeDocument/2006/relationships/slideLayout" Target="../slideLayouts/slideLayout303.xml"/><Relationship Id="rId15" Type="http://schemas.openxmlformats.org/officeDocument/2006/relationships/slideLayout" Target="../slideLayouts/slideLayout304.xml"/><Relationship Id="rId16" Type="http://schemas.openxmlformats.org/officeDocument/2006/relationships/slideLayout" Target="../slideLayouts/slideLayout305.xml"/><Relationship Id="rId17" Type="http://schemas.openxmlformats.org/officeDocument/2006/relationships/slideLayout" Target="../slideLayouts/slideLayout306.xml"/><Relationship Id="rId18" Type="http://schemas.openxmlformats.org/officeDocument/2006/relationships/slideLayout" Target="../slideLayouts/slideLayout307.xml"/><Relationship Id="rId19" Type="http://schemas.openxmlformats.org/officeDocument/2006/relationships/slideLayout" Target="../slideLayouts/slideLayout308.xml"/><Relationship Id="rId1" Type="http://schemas.openxmlformats.org/officeDocument/2006/relationships/slideLayout" Target="../slideLayouts/slideLayout290.xml"/><Relationship Id="rId2" Type="http://schemas.openxmlformats.org/officeDocument/2006/relationships/slideLayout" Target="../slideLayouts/slideLayout291.xml"/><Relationship Id="rId3" Type="http://schemas.openxmlformats.org/officeDocument/2006/relationships/slideLayout" Target="../slideLayouts/slideLayout292.xml"/><Relationship Id="rId4" Type="http://schemas.openxmlformats.org/officeDocument/2006/relationships/slideLayout" Target="../slideLayouts/slideLayout293.xml"/><Relationship Id="rId5" Type="http://schemas.openxmlformats.org/officeDocument/2006/relationships/slideLayout" Target="../slideLayouts/slideLayout294.xml"/><Relationship Id="rId6" Type="http://schemas.openxmlformats.org/officeDocument/2006/relationships/slideLayout" Target="../slideLayouts/slideLayout295.xml"/><Relationship Id="rId7" Type="http://schemas.openxmlformats.org/officeDocument/2006/relationships/slideLayout" Target="../slideLayouts/slideLayout296.xml"/><Relationship Id="rId8" Type="http://schemas.openxmlformats.org/officeDocument/2006/relationships/slideLayout" Target="../slideLayouts/slideLayout297.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23.xml"/><Relationship Id="rId20" Type="http://schemas.openxmlformats.org/officeDocument/2006/relationships/slideLayout" Target="../slideLayouts/slideLayout334.xml"/><Relationship Id="rId21" Type="http://schemas.openxmlformats.org/officeDocument/2006/relationships/slideLayout" Target="../slideLayouts/slideLayout335.xml"/><Relationship Id="rId22" Type="http://schemas.openxmlformats.org/officeDocument/2006/relationships/slideLayout" Target="../slideLayouts/slideLayout336.xml"/><Relationship Id="rId23" Type="http://schemas.openxmlformats.org/officeDocument/2006/relationships/slideLayout" Target="../slideLayouts/slideLayout337.xml"/><Relationship Id="rId24" Type="http://schemas.openxmlformats.org/officeDocument/2006/relationships/theme" Target="../theme/theme16.xml"/><Relationship Id="rId25" Type="http://schemas.openxmlformats.org/officeDocument/2006/relationships/image" Target="../media/image11.png"/><Relationship Id="rId10" Type="http://schemas.openxmlformats.org/officeDocument/2006/relationships/slideLayout" Target="../slideLayouts/slideLayout324.xml"/><Relationship Id="rId11" Type="http://schemas.openxmlformats.org/officeDocument/2006/relationships/slideLayout" Target="../slideLayouts/slideLayout325.xml"/><Relationship Id="rId12" Type="http://schemas.openxmlformats.org/officeDocument/2006/relationships/slideLayout" Target="../slideLayouts/slideLayout326.xml"/><Relationship Id="rId13" Type="http://schemas.openxmlformats.org/officeDocument/2006/relationships/slideLayout" Target="../slideLayouts/slideLayout327.xml"/><Relationship Id="rId14" Type="http://schemas.openxmlformats.org/officeDocument/2006/relationships/slideLayout" Target="../slideLayouts/slideLayout328.xml"/><Relationship Id="rId15" Type="http://schemas.openxmlformats.org/officeDocument/2006/relationships/slideLayout" Target="../slideLayouts/slideLayout329.xml"/><Relationship Id="rId16" Type="http://schemas.openxmlformats.org/officeDocument/2006/relationships/slideLayout" Target="../slideLayouts/slideLayout330.xml"/><Relationship Id="rId17" Type="http://schemas.openxmlformats.org/officeDocument/2006/relationships/slideLayout" Target="../slideLayouts/slideLayout331.xml"/><Relationship Id="rId18" Type="http://schemas.openxmlformats.org/officeDocument/2006/relationships/slideLayout" Target="../slideLayouts/slideLayout332.xml"/><Relationship Id="rId19" Type="http://schemas.openxmlformats.org/officeDocument/2006/relationships/slideLayout" Target="../slideLayouts/slideLayout333.xml"/><Relationship Id="rId1" Type="http://schemas.openxmlformats.org/officeDocument/2006/relationships/slideLayout" Target="../slideLayouts/slideLayout315.xml"/><Relationship Id="rId2" Type="http://schemas.openxmlformats.org/officeDocument/2006/relationships/slideLayout" Target="../slideLayouts/slideLayout316.xml"/><Relationship Id="rId3" Type="http://schemas.openxmlformats.org/officeDocument/2006/relationships/slideLayout" Target="../slideLayouts/slideLayout317.xml"/><Relationship Id="rId4" Type="http://schemas.openxmlformats.org/officeDocument/2006/relationships/slideLayout" Target="../slideLayouts/slideLayout318.xml"/><Relationship Id="rId5" Type="http://schemas.openxmlformats.org/officeDocument/2006/relationships/slideLayout" Target="../slideLayouts/slideLayout319.xml"/><Relationship Id="rId6" Type="http://schemas.openxmlformats.org/officeDocument/2006/relationships/slideLayout" Target="../slideLayouts/slideLayout320.xml"/><Relationship Id="rId7" Type="http://schemas.openxmlformats.org/officeDocument/2006/relationships/slideLayout" Target="../slideLayouts/slideLayout321.xml"/><Relationship Id="rId8" Type="http://schemas.openxmlformats.org/officeDocument/2006/relationships/slideLayout" Target="../slideLayouts/slideLayout322.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46.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theme" Target="../theme/theme17.xml"/><Relationship Id="rId27" Type="http://schemas.openxmlformats.org/officeDocument/2006/relationships/image" Target="../media/image19.png"/><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slideLayout" Target="../slideLayouts/slideLayout136.xml"/><Relationship Id="rId22"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5.xml"/><Relationship Id="rId20" Type="http://schemas.openxmlformats.org/officeDocument/2006/relationships/theme" Target="../theme/theme8.xml"/><Relationship Id="rId10" Type="http://schemas.openxmlformats.org/officeDocument/2006/relationships/slideLayout" Target="../slideLayouts/slideLayout146.xml"/><Relationship Id="rId11" Type="http://schemas.openxmlformats.org/officeDocument/2006/relationships/slideLayout" Target="../slideLayouts/slideLayout147.xml"/><Relationship Id="rId12" Type="http://schemas.openxmlformats.org/officeDocument/2006/relationships/slideLayout" Target="../slideLayouts/slideLayout148.xml"/><Relationship Id="rId13" Type="http://schemas.openxmlformats.org/officeDocument/2006/relationships/slideLayout" Target="../slideLayouts/slideLayout149.xml"/><Relationship Id="rId14" Type="http://schemas.openxmlformats.org/officeDocument/2006/relationships/slideLayout" Target="../slideLayouts/slideLayout150.xml"/><Relationship Id="rId15" Type="http://schemas.openxmlformats.org/officeDocument/2006/relationships/slideLayout" Target="../slideLayouts/slideLayout151.xml"/><Relationship Id="rId16" Type="http://schemas.openxmlformats.org/officeDocument/2006/relationships/slideLayout" Target="../slideLayouts/slideLayout152.xml"/><Relationship Id="rId17" Type="http://schemas.openxmlformats.org/officeDocument/2006/relationships/slideLayout" Target="../slideLayouts/slideLayout153.xml"/><Relationship Id="rId18" Type="http://schemas.openxmlformats.org/officeDocument/2006/relationships/slideLayout" Target="../slideLayouts/slideLayout154.xml"/><Relationship Id="rId19" Type="http://schemas.openxmlformats.org/officeDocument/2006/relationships/slideLayout" Target="../slideLayouts/slideLayout155.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4.xml"/><Relationship Id="rId20" Type="http://schemas.openxmlformats.org/officeDocument/2006/relationships/slideLayout" Target="../slideLayouts/slideLayout175.xml"/><Relationship Id="rId21" Type="http://schemas.openxmlformats.org/officeDocument/2006/relationships/slideLayout" Target="../slideLayouts/slideLayout176.xml"/><Relationship Id="rId22" Type="http://schemas.openxmlformats.org/officeDocument/2006/relationships/slideLayout" Target="../slideLayouts/slideLayout177.xml"/><Relationship Id="rId23" Type="http://schemas.openxmlformats.org/officeDocument/2006/relationships/slideLayout" Target="../slideLayouts/slideLayout178.xml"/><Relationship Id="rId24" Type="http://schemas.openxmlformats.org/officeDocument/2006/relationships/slideLayout" Target="../slideLayouts/slideLayout179.xml"/><Relationship Id="rId25" Type="http://schemas.openxmlformats.org/officeDocument/2006/relationships/theme" Target="../theme/theme9.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Relationship Id="rId14" Type="http://schemas.openxmlformats.org/officeDocument/2006/relationships/slideLayout" Target="../slideLayouts/slideLayout169.xml"/><Relationship Id="rId15" Type="http://schemas.openxmlformats.org/officeDocument/2006/relationships/slideLayout" Target="../slideLayouts/slideLayout170.xml"/><Relationship Id="rId16" Type="http://schemas.openxmlformats.org/officeDocument/2006/relationships/slideLayout" Target="../slideLayouts/slideLayout171.xml"/><Relationship Id="rId17" Type="http://schemas.openxmlformats.org/officeDocument/2006/relationships/slideLayout" Target="../slideLayouts/slideLayout172.xml"/><Relationship Id="rId18" Type="http://schemas.openxmlformats.org/officeDocument/2006/relationships/slideLayout" Target="../slideLayouts/slideLayout173.xml"/><Relationship Id="rId19" Type="http://schemas.openxmlformats.org/officeDocument/2006/relationships/slideLayout" Target="../slideLayouts/slideLayout174.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756" r:id="rId25"/>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 id="2147484757" r:id="rId2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 id="2147484751" r:id="rId20"/>
    <p:sldLayoutId id="2147484752" r:id="rId21"/>
    <p:sldLayoutId id="2147484753" r:id="rId22"/>
    <p:sldLayoutId id="2147484754" r:id="rId23"/>
    <p:sldLayoutId id="2147484755"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hyperlink" Target="https://docs.microsoft.com/en-gb/azure/hdinsight/hdinsight-migrate-from-windows-to-linu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7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5" Type="http://schemas.openxmlformats.org/officeDocument/2006/relationships/image" Target="../media/image55.png"/><Relationship Id="rId1" Type="http://schemas.openxmlformats.org/officeDocument/2006/relationships/slideLayout" Target="../slideLayouts/slideLayout17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17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7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1" Type="http://schemas.openxmlformats.org/officeDocument/2006/relationships/slideLayout" Target="../slideLayouts/slideLayout17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2.xml"/><Relationship Id="rId3" Type="http://schemas.openxmlformats.org/officeDocument/2006/relationships/image" Target="../media/image2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64.png"/><Relationship Id="rId1" Type="http://schemas.openxmlformats.org/officeDocument/2006/relationships/tags" Target="../tags/tag1.xml"/><Relationship Id="rId2" Type="http://schemas.openxmlformats.org/officeDocument/2006/relationships/slideLayout" Target="../slideLayouts/slideLayout17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tags" Target="../tags/tag2.xml"/><Relationship Id="rId2" Type="http://schemas.openxmlformats.org/officeDocument/2006/relationships/slideLayout" Target="../slideLayouts/slideLayout17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jpeg"/><Relationship Id="rId8" Type="http://schemas.openxmlformats.org/officeDocument/2006/relationships/image" Target="../media/image74.jpe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 Type="http://schemas.openxmlformats.org/officeDocument/2006/relationships/tags" Target="../tags/tag3.xml"/><Relationship Id="rId2" Type="http://schemas.openxmlformats.org/officeDocument/2006/relationships/slideLayout" Target="../slideLayouts/slideLayout177.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78.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17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7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17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image" Target="../media/image95.png"/><Relationship Id="rId15" Type="http://schemas.openxmlformats.org/officeDocument/2006/relationships/image" Target="../media/image96.png"/><Relationship Id="rId16" Type="http://schemas.openxmlformats.org/officeDocument/2006/relationships/image" Target="../media/image97.png"/><Relationship Id="rId17" Type="http://schemas.openxmlformats.org/officeDocument/2006/relationships/image" Target="../media/image98.jpeg"/><Relationship Id="rId18" Type="http://schemas.openxmlformats.org/officeDocument/2006/relationships/slide" Target="slide28.xml"/><Relationship Id="rId1" Type="http://schemas.openxmlformats.org/officeDocument/2006/relationships/slideLayout" Target="../slideLayouts/slideLayout176.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jpeg"/><Relationship Id="rId9" Type="http://schemas.openxmlformats.org/officeDocument/2006/relationships/image" Target="../media/image90.jpeg"/><Relationship Id="rId10"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17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4" Type="http://schemas.microsoft.com/office/2007/relationships/hdphoto" Target="../media/hdphoto3.wdp"/><Relationship Id="rId1" Type="http://schemas.openxmlformats.org/officeDocument/2006/relationships/slideLayout" Target="../slideLayouts/slideLayout17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6.xml"/><Relationship Id="rId3"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17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177.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5" Type="http://schemas.openxmlformats.org/officeDocument/2006/relationships/image" Target="../media/image108.emf"/><Relationship Id="rId6" Type="http://schemas.openxmlformats.org/officeDocument/2006/relationships/image" Target="../media/image109.emf"/><Relationship Id="rId7" Type="http://schemas.openxmlformats.org/officeDocument/2006/relationships/image" Target="../media/image110.emf"/><Relationship Id="rId8" Type="http://schemas.openxmlformats.org/officeDocument/2006/relationships/image" Target="../media/image111.emf"/><Relationship Id="rId9" Type="http://schemas.openxmlformats.org/officeDocument/2006/relationships/image" Target="../media/image112.jpeg"/><Relationship Id="rId10" Type="http://schemas.openxmlformats.org/officeDocument/2006/relationships/image" Target="../media/image113.png"/><Relationship Id="rId1" Type="http://schemas.openxmlformats.org/officeDocument/2006/relationships/slideLayout" Target="../slideLayouts/slideLayout177.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tiff"/><Relationship Id="rId1" Type="http://schemas.openxmlformats.org/officeDocument/2006/relationships/slideLayout" Target="../slideLayouts/slideLayout12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39.xml"/><Relationship Id="rId3"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6.xml"/><Relationship Id="rId2"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42.xml"/><Relationship Id="rId3"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customXml" Target="../../customXml/item6.xml"/><Relationship Id="rId4" Type="http://schemas.openxmlformats.org/officeDocument/2006/relationships/customXml" Target="../../customXml/item7.xml"/><Relationship Id="rId5" Type="http://schemas.openxmlformats.org/officeDocument/2006/relationships/customXml" Target="../../customXml/item8.xml"/><Relationship Id="rId6" Type="http://schemas.openxmlformats.org/officeDocument/2006/relationships/slideLayout" Target="../slideLayouts/slideLayout176.xml"/><Relationship Id="rId7" Type="http://schemas.openxmlformats.org/officeDocument/2006/relationships/notesSlide" Target="../notesSlides/notesSlide5.xml"/><Relationship Id="rId1" Type="http://schemas.openxmlformats.org/officeDocument/2006/relationships/customXml" Target="../../customXml/item4.xml"/><Relationship Id="rId2" Type="http://schemas.openxmlformats.org/officeDocument/2006/relationships/customXml" Target="../../customXml/item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xml.rels><?xml version="1.0" encoding="UTF-8" standalone="yes"?>
<Relationships xmlns="http://schemas.openxmlformats.org/package/2006/relationships"><Relationship Id="rId3" Type="http://schemas.openxmlformats.org/officeDocument/2006/relationships/hyperlink" Target="http://www.snowflake.net/" TargetMode="External"/><Relationship Id="rId4" Type="http://schemas.openxmlformats.org/officeDocument/2006/relationships/image" Target="../media/image43.tiff"/><Relationship Id="rId5" Type="http://schemas.openxmlformats.org/officeDocument/2006/relationships/image" Target="../media/image44.tiff"/><Relationship Id="rId6" Type="http://schemas.openxmlformats.org/officeDocument/2006/relationships/image" Target="../media/image45.tiff"/><Relationship Id="rId7" Type="http://schemas.openxmlformats.org/officeDocument/2006/relationships/image" Target="../media/image46.tiff"/><Relationship Id="rId1" Type="http://schemas.openxmlformats.org/officeDocument/2006/relationships/slideLayout" Target="../slideLayouts/slideLayout176.xml"/><Relationship Id="rId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Hadoop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solidFill>
                  <a:schemeClr val="tx1"/>
                </a:solidFill>
              </a:rPr>
              <a:t>The Simplified Microsoft Big Data Stack</a:t>
            </a:r>
            <a:endParaRPr lang="en-US" dirty="0">
              <a:solidFill>
                <a:schemeClr val="tx1"/>
              </a:solidFill>
            </a:endParaRPr>
          </a:p>
        </p:txBody>
      </p:sp>
      <p:sp>
        <p:nvSpPr>
          <p:cNvPr id="3" name="Rectangle 2"/>
          <p:cNvSpPr/>
          <p:nvPr/>
        </p:nvSpPr>
        <p:spPr>
          <a:xfrm>
            <a:off x="2681749" y="2106049"/>
            <a:ext cx="2557930" cy="261769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ectangle 3"/>
          <p:cNvSpPr/>
          <p:nvPr/>
        </p:nvSpPr>
        <p:spPr>
          <a:xfrm>
            <a:off x="2681749" y="5035273"/>
            <a:ext cx="5402729" cy="1021977"/>
          </a:xfrm>
          <a:prstGeom prst="rect">
            <a:avLst/>
          </a:pr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TextBox 4"/>
          <p:cNvSpPr txBox="1"/>
          <p:nvPr/>
        </p:nvSpPr>
        <p:spPr>
          <a:xfrm>
            <a:off x="2913058" y="5192318"/>
            <a:ext cx="5248572" cy="7078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Azure Data Lake Store</a:t>
            </a:r>
          </a:p>
        </p:txBody>
      </p:sp>
      <p:sp>
        <p:nvSpPr>
          <p:cNvPr id="6" name="Rectangle 5"/>
          <p:cNvSpPr/>
          <p:nvPr/>
        </p:nvSpPr>
        <p:spPr>
          <a:xfrm>
            <a:off x="5526548" y="2106048"/>
            <a:ext cx="2557930" cy="26176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Box 6"/>
          <p:cNvSpPr txBox="1"/>
          <p:nvPr/>
        </p:nvSpPr>
        <p:spPr>
          <a:xfrm>
            <a:off x="2704597" y="2472234"/>
            <a:ext cx="2525844" cy="193899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53535"/>
                </a:solidFill>
                <a:effectLst/>
                <a:uLnTx/>
                <a:uFillTx/>
                <a:latin typeface="Segoe UI Semilight"/>
                <a:ea typeface="+mn-ea"/>
                <a:cs typeface="+mn-cs"/>
              </a:rPr>
              <a:t>Azure Data Lake Analytics</a:t>
            </a:r>
          </a:p>
        </p:txBody>
      </p:sp>
      <p:sp>
        <p:nvSpPr>
          <p:cNvPr id="8" name="TextBox 7"/>
          <p:cNvSpPr txBox="1"/>
          <p:nvPr/>
        </p:nvSpPr>
        <p:spPr>
          <a:xfrm>
            <a:off x="5744019" y="3092454"/>
            <a:ext cx="3341238" cy="64633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9" name="TextBox 8"/>
          <p:cNvSpPr txBox="1"/>
          <p:nvPr/>
        </p:nvSpPr>
        <p:spPr>
          <a:xfrm>
            <a:off x="8720592" y="3355467"/>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Spark</a:t>
            </a:r>
          </a:p>
        </p:txBody>
      </p:sp>
      <p:sp>
        <p:nvSpPr>
          <p:cNvPr id="10" name="TextBox 9"/>
          <p:cNvSpPr txBox="1"/>
          <p:nvPr/>
        </p:nvSpPr>
        <p:spPr>
          <a:xfrm>
            <a:off x="8731676" y="3831596"/>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Hive</a:t>
            </a:r>
          </a:p>
        </p:txBody>
      </p:sp>
      <p:cxnSp>
        <p:nvCxnSpPr>
          <p:cNvPr id="11" name="Straight Arrow Connector 10"/>
          <p:cNvCxnSpPr/>
          <p:nvPr/>
        </p:nvCxnSpPr>
        <p:spPr>
          <a:xfrm flipH="1">
            <a:off x="8153319" y="4090757"/>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753844" y="2442620"/>
            <a:ext cx="2235196"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MapReduce</a:t>
            </a:r>
          </a:p>
        </p:txBody>
      </p:sp>
      <p:sp>
        <p:nvSpPr>
          <p:cNvPr id="13" name="TextBox 12"/>
          <p:cNvSpPr txBox="1"/>
          <p:nvPr/>
        </p:nvSpPr>
        <p:spPr>
          <a:xfrm>
            <a:off x="8735073" y="2918510"/>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Storm</a:t>
            </a:r>
          </a:p>
        </p:txBody>
      </p:sp>
      <p:sp>
        <p:nvSpPr>
          <p:cNvPr id="14" name="TextBox 13"/>
          <p:cNvSpPr txBox="1"/>
          <p:nvPr/>
        </p:nvSpPr>
        <p:spPr>
          <a:xfrm>
            <a:off x="8753844" y="2013512"/>
            <a:ext cx="1763058"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R Server</a:t>
            </a:r>
          </a:p>
        </p:txBody>
      </p:sp>
      <p:cxnSp>
        <p:nvCxnSpPr>
          <p:cNvPr id="15" name="Straight Arrow Connector 14"/>
          <p:cNvCxnSpPr/>
          <p:nvPr/>
        </p:nvCxnSpPr>
        <p:spPr>
          <a:xfrm flipH="1">
            <a:off x="8167170" y="3639097"/>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156087" y="3212383"/>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161630" y="2735780"/>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167171" y="2297980"/>
            <a:ext cx="615577" cy="5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753844" y="3414895"/>
            <a:ext cx="978611" cy="9399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321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p:bldP spid="8" grpId="0"/>
      <p:bldP spid="9" grpId="0"/>
      <p:bldP spid="10" grpId="0"/>
      <p:bldP spid="12" grpId="0"/>
      <p:bldP spid="13" grpId="0"/>
      <p:bldP spid="14"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Big Data Zoo</a:t>
            </a:r>
          </a:p>
        </p:txBody>
      </p:sp>
      <p:sp>
        <p:nvSpPr>
          <p:cNvPr id="4" name="Text Placeholder 3"/>
          <p:cNvSpPr>
            <a:spLocks noGrp="1"/>
          </p:cNvSpPr>
          <p:nvPr>
            <p:ph type="body" sz="quarter" idx="10"/>
          </p:nvPr>
        </p:nvSpPr>
        <p:spPr>
          <a:xfrm>
            <a:off x="274641" y="1212849"/>
            <a:ext cx="5486399" cy="3293209"/>
          </a:xfrm>
        </p:spPr>
        <p:txBody>
          <a:bodyPr/>
          <a:lstStyle/>
          <a:p>
            <a:pPr marL="571500" indent="-571500">
              <a:buFont typeface="Arial" panose="020B0604020202020204" pitchFamily="34" charset="0"/>
              <a:buChar char="•"/>
            </a:pPr>
            <a:r>
              <a:rPr lang="en-US" sz="2400" dirty="0"/>
              <a:t>The goal of Hadoop is to create a unified framework for processing big data</a:t>
            </a:r>
          </a:p>
          <a:p>
            <a:pPr marL="571500" indent="-571500">
              <a:buFont typeface="Arial" panose="020B0604020202020204" pitchFamily="34" charset="0"/>
              <a:buChar char="•"/>
            </a:pPr>
            <a:r>
              <a:rPr lang="en-US" sz="2400" dirty="0"/>
              <a:t>Three major requirements:</a:t>
            </a:r>
          </a:p>
          <a:p>
            <a:pPr marL="803313" lvl="2" indent="-571500">
              <a:buFont typeface="+mj-lt"/>
              <a:buAutoNum type="arabicPeriod"/>
            </a:pPr>
            <a:r>
              <a:rPr lang="en-US" sz="2400" dirty="0">
                <a:solidFill>
                  <a:schemeClr val="bg2">
                    <a:lumMod val="50000"/>
                  </a:schemeClr>
                </a:solidFill>
                <a:latin typeface="+mj-lt"/>
              </a:rPr>
              <a:t>Scalability</a:t>
            </a:r>
          </a:p>
          <a:p>
            <a:pPr marL="803313" lvl="2" indent="-571500">
              <a:buFont typeface="+mj-lt"/>
              <a:buAutoNum type="arabicPeriod"/>
            </a:pPr>
            <a:r>
              <a:rPr lang="en-US" sz="2400" dirty="0">
                <a:solidFill>
                  <a:schemeClr val="accent4">
                    <a:lumMod val="60000"/>
                    <a:lumOff val="40000"/>
                  </a:schemeClr>
                </a:solidFill>
                <a:latin typeface="+mj-lt"/>
              </a:rPr>
              <a:t>Reliability</a:t>
            </a:r>
          </a:p>
          <a:p>
            <a:pPr marL="803313" lvl="2" indent="-571500">
              <a:buFont typeface="+mj-lt"/>
              <a:buAutoNum type="arabicPeriod"/>
            </a:pPr>
            <a:r>
              <a:rPr lang="en-US" sz="2400" dirty="0">
                <a:solidFill>
                  <a:schemeClr val="accent6">
                    <a:lumMod val="60000"/>
                    <a:lumOff val="40000"/>
                  </a:schemeClr>
                </a:solidFill>
                <a:latin typeface="+mj-lt"/>
              </a:rPr>
              <a:t>Efficiency</a:t>
            </a:r>
          </a:p>
          <a:p>
            <a:pPr lvl="2"/>
            <a:endParaRPr lang="en-US" sz="2400" dirty="0">
              <a:solidFill>
                <a:schemeClr val="accent6">
                  <a:lumMod val="60000"/>
                  <a:lumOff val="40000"/>
                </a:schemeClr>
              </a:solidFill>
              <a:latin typeface="+mj-lt"/>
            </a:endParaRPr>
          </a:p>
        </p:txBody>
      </p:sp>
      <p:cxnSp>
        <p:nvCxnSpPr>
          <p:cNvPr id="12" name="Straight Connector 11"/>
          <p:cNvCxnSpPr/>
          <p:nvPr/>
        </p:nvCxnSpPr>
        <p:spPr>
          <a:xfrm>
            <a:off x="5639976" y="766872"/>
            <a:ext cx="0" cy="37391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bwMode="auto">
          <a:xfrm>
            <a:off x="7116849" y="3109235"/>
            <a:ext cx="3674457" cy="131497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nvGrpSpPr>
          <p:cNvPr id="140" name="Group 139"/>
          <p:cNvGrpSpPr/>
          <p:nvPr/>
        </p:nvGrpSpPr>
        <p:grpSpPr>
          <a:xfrm>
            <a:off x="7298676" y="4182015"/>
            <a:ext cx="3302969" cy="167868"/>
            <a:chOff x="7851648" y="2916936"/>
            <a:chExt cx="3238500" cy="164592"/>
          </a:xfrm>
          <a:solidFill>
            <a:srgbClr val="92D050"/>
          </a:solidFill>
        </p:grpSpPr>
        <p:grpSp>
          <p:nvGrpSpPr>
            <p:cNvPr id="141" name="Group 140"/>
            <p:cNvGrpSpPr/>
            <p:nvPr/>
          </p:nvGrpSpPr>
          <p:grpSpPr>
            <a:xfrm>
              <a:off x="7851648" y="2916936"/>
              <a:ext cx="1586484" cy="164592"/>
              <a:chOff x="7851648" y="2916936"/>
              <a:chExt cx="1586484" cy="164592"/>
            </a:xfrm>
            <a:grpFill/>
          </p:grpSpPr>
          <p:sp>
            <p:nvSpPr>
              <p:cNvPr id="150" name="Rectangle 149"/>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1" name="Rectangle 150"/>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2" name="Rectangle 151"/>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3" name="Rectangle 152"/>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4" name="Rectangle 153"/>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5" name="Rectangle 154"/>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56" name="Rectangle 155"/>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42" name="Group 141"/>
            <p:cNvGrpSpPr/>
            <p:nvPr/>
          </p:nvGrpSpPr>
          <p:grpSpPr>
            <a:xfrm>
              <a:off x="9503664" y="2916936"/>
              <a:ext cx="1586484" cy="164592"/>
              <a:chOff x="7851648" y="2916936"/>
              <a:chExt cx="1586484" cy="164592"/>
            </a:xfrm>
            <a:grpFill/>
          </p:grpSpPr>
          <p:sp>
            <p:nvSpPr>
              <p:cNvPr id="143" name="Rectangle 142"/>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4" name="Rectangle 143"/>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5" name="Rectangle 144"/>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6" name="Rectangle 145"/>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7" name="Rectangle 146"/>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8" name="Rectangle 147"/>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49" name="Rectangle 148"/>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grpSp>
        <p:nvGrpSpPr>
          <p:cNvPr id="157" name="Group 156"/>
          <p:cNvGrpSpPr/>
          <p:nvPr/>
        </p:nvGrpSpPr>
        <p:grpSpPr>
          <a:xfrm>
            <a:off x="7298676" y="3280264"/>
            <a:ext cx="3302969" cy="167868"/>
            <a:chOff x="7851648" y="2916936"/>
            <a:chExt cx="3238500" cy="164592"/>
          </a:xfrm>
          <a:solidFill>
            <a:srgbClr val="92D050"/>
          </a:solidFill>
        </p:grpSpPr>
        <p:grpSp>
          <p:nvGrpSpPr>
            <p:cNvPr id="158" name="Group 157"/>
            <p:cNvGrpSpPr/>
            <p:nvPr/>
          </p:nvGrpSpPr>
          <p:grpSpPr>
            <a:xfrm>
              <a:off x="7851648" y="2916936"/>
              <a:ext cx="1586484" cy="164592"/>
              <a:chOff x="7851648" y="2916936"/>
              <a:chExt cx="1586484" cy="164592"/>
            </a:xfrm>
            <a:grpFill/>
          </p:grpSpPr>
          <p:sp>
            <p:nvSpPr>
              <p:cNvPr id="167" name="Rectangle 166"/>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8" name="Rectangle 167"/>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9" name="Rectangle 168"/>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0" name="Rectangle 169"/>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1" name="Rectangle 170"/>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2" name="Rectangle 171"/>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3" name="Rectangle 172"/>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59" name="Group 158"/>
            <p:cNvGrpSpPr/>
            <p:nvPr/>
          </p:nvGrpSpPr>
          <p:grpSpPr>
            <a:xfrm>
              <a:off x="9503664" y="2916936"/>
              <a:ext cx="1586484" cy="164592"/>
              <a:chOff x="7851648" y="2916936"/>
              <a:chExt cx="1586484" cy="164592"/>
            </a:xfrm>
            <a:grpFill/>
          </p:grpSpPr>
          <p:sp>
            <p:nvSpPr>
              <p:cNvPr id="160" name="Rectangle 159"/>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1" name="Rectangle 160"/>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2" name="Rectangle 161"/>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3" name="Rectangle 162"/>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4" name="Rectangle 163"/>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5" name="Rectangle 164"/>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66" name="Rectangle 165"/>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grpSp>
        <p:nvGrpSpPr>
          <p:cNvPr id="174" name="Group 173"/>
          <p:cNvGrpSpPr/>
          <p:nvPr/>
        </p:nvGrpSpPr>
        <p:grpSpPr>
          <a:xfrm>
            <a:off x="7298675" y="3565910"/>
            <a:ext cx="1130004" cy="167868"/>
            <a:chOff x="7807994" y="5995770"/>
            <a:chExt cx="1107948" cy="164592"/>
          </a:xfrm>
          <a:solidFill>
            <a:srgbClr val="92D050"/>
          </a:solidFill>
        </p:grpSpPr>
        <p:sp>
          <p:nvSpPr>
            <p:cNvPr id="175" name="Rectangle 174"/>
            <p:cNvSpPr/>
            <p:nvPr/>
          </p:nvSpPr>
          <p:spPr bwMode="auto">
            <a:xfrm>
              <a:off x="7807994"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6" name="Rectangle 175"/>
            <p:cNvSpPr/>
            <p:nvPr/>
          </p:nvSpPr>
          <p:spPr bwMode="auto">
            <a:xfrm>
              <a:off x="803049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7" name="Rectangle 176"/>
            <p:cNvSpPr/>
            <p:nvPr/>
          </p:nvSpPr>
          <p:spPr bwMode="auto">
            <a:xfrm>
              <a:off x="826671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8" name="Rectangle 177"/>
            <p:cNvSpPr/>
            <p:nvPr/>
          </p:nvSpPr>
          <p:spPr bwMode="auto">
            <a:xfrm>
              <a:off x="850598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79" name="Rectangle 178"/>
            <p:cNvSpPr/>
            <p:nvPr/>
          </p:nvSpPr>
          <p:spPr bwMode="auto">
            <a:xfrm>
              <a:off x="874220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sp>
        <p:nvSpPr>
          <p:cNvPr id="180" name="TextBox 179"/>
          <p:cNvSpPr txBox="1"/>
          <p:nvPr/>
        </p:nvSpPr>
        <p:spPr>
          <a:xfrm>
            <a:off x="8393475" y="3378135"/>
            <a:ext cx="1235699" cy="484954"/>
          </a:xfrm>
          <a:prstGeom prst="rect">
            <a:avLst/>
          </a:prstGeom>
          <a:noFill/>
        </p:spPr>
        <p:txBody>
          <a:bodyPr wrap="none" lIns="186521" tIns="149217" rIns="186521" bIns="149217" rtlCol="0">
            <a:noAutofit/>
          </a:bodyPr>
          <a:lstStyle/>
          <a:p>
            <a:pPr marL="0" marR="0" lvl="0" indent="0" defTabSz="777149"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mj-lt"/>
                <a:cs typeface="Segoe UI Semibold" panose="020B0702040204020203" pitchFamily="34" charset="0"/>
              </a:rPr>
              <a:t>HDFS</a:t>
            </a:r>
          </a:p>
        </p:txBody>
      </p:sp>
      <p:sp>
        <p:nvSpPr>
          <p:cNvPr id="181" name="Rectangle 180"/>
          <p:cNvSpPr/>
          <p:nvPr/>
        </p:nvSpPr>
        <p:spPr bwMode="auto">
          <a:xfrm>
            <a:off x="7116849" y="2227323"/>
            <a:ext cx="3674457" cy="923277"/>
          </a:xfrm>
          <a:prstGeom prst="rect">
            <a:avLst/>
          </a:prstGeom>
          <a:solidFill>
            <a:srgbClr val="2A80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2" name="Rectangle 181"/>
          <p:cNvSpPr/>
          <p:nvPr/>
        </p:nvSpPr>
        <p:spPr bwMode="auto">
          <a:xfrm>
            <a:off x="7116849" y="1229436"/>
            <a:ext cx="3674457" cy="997886"/>
          </a:xfrm>
          <a:prstGeom prst="rect">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3" name="TextBox 182"/>
          <p:cNvSpPr txBox="1"/>
          <p:nvPr/>
        </p:nvSpPr>
        <p:spPr>
          <a:xfrm>
            <a:off x="8332310" y="2391933"/>
            <a:ext cx="1235699" cy="484954"/>
          </a:xfrm>
          <a:prstGeom prst="rect">
            <a:avLst/>
          </a:prstGeom>
          <a:noFill/>
        </p:spPr>
        <p:txBody>
          <a:bodyPr wrap="none" lIns="186521" tIns="149217" rIns="186521" bIns="149217" rtlCol="0">
            <a:noAutofit/>
          </a:bodyPr>
          <a:lstStyle/>
          <a:p>
            <a:pPr marL="0" marR="0" lvl="0" indent="0" algn="ctr" defTabSz="777149"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mj-lt"/>
                <a:cs typeface="Segoe UI Semibold" panose="020B0702040204020203" pitchFamily="34" charset="0"/>
              </a:rPr>
              <a:t>YARN</a:t>
            </a:r>
            <a:endParaRPr kumimoji="0" lang="en-US" sz="220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sp>
        <p:nvSpPr>
          <p:cNvPr id="184" name="Trapezoid 183"/>
          <p:cNvSpPr/>
          <p:nvPr/>
        </p:nvSpPr>
        <p:spPr bwMode="auto">
          <a:xfrm flipV="1">
            <a:off x="7605688" y="2218183"/>
            <a:ext cx="1014206" cy="270455"/>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5" name="Trapezoid 184"/>
          <p:cNvSpPr/>
          <p:nvPr/>
        </p:nvSpPr>
        <p:spPr bwMode="auto">
          <a:xfrm flipV="1">
            <a:off x="9305357" y="2225768"/>
            <a:ext cx="1014206" cy="270455"/>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86" name="TextBox 185"/>
          <p:cNvSpPr txBox="1"/>
          <p:nvPr/>
        </p:nvSpPr>
        <p:spPr>
          <a:xfrm>
            <a:off x="7117304" y="1243204"/>
            <a:ext cx="1847332" cy="579768"/>
          </a:xfrm>
          <a:prstGeom prst="rect">
            <a:avLst/>
          </a:prstGeom>
          <a:noFill/>
        </p:spPr>
        <p:txBody>
          <a:bodyPr wrap="none" lIns="186521" tIns="149217" rIns="186521" bIns="149217" rtlCol="0">
            <a:noAutofit/>
          </a:bodyPr>
          <a:lstStyle>
            <a:defPPr>
              <a:defRPr lang="en-US"/>
            </a:defPPr>
            <a:lvl1pPr>
              <a:lnSpc>
                <a:spcPct val="90000"/>
              </a:lnSpc>
              <a:spcAft>
                <a:spcPts val="600"/>
              </a:spcAft>
              <a:defRPr sz="2400" b="1">
                <a:solidFill>
                  <a:schemeClr val="bg1"/>
                </a:solidFill>
              </a:defRPr>
            </a:lvl1pPr>
          </a:lstStyle>
          <a:p>
            <a:pPr marL="0" marR="0" lvl="0" indent="0" algn="ctr" defTabSz="777149" eaLnBrk="1" fontAlgn="auto" latinLnBrk="0" hangingPunct="1">
              <a:lnSpc>
                <a:spcPct val="90000"/>
              </a:lnSpc>
              <a:spcBef>
                <a:spcPts val="0"/>
              </a:spcBef>
              <a:spcAft>
                <a:spcPts val="510"/>
              </a:spcAft>
              <a:buClrTx/>
              <a:buSzTx/>
              <a:buFontTx/>
              <a:buNone/>
              <a:tabLst/>
              <a:defRPr/>
            </a:pPr>
            <a:r>
              <a:rPr kumimoji="0" lang="en-US" sz="2040" b="0" i="0" u="none" strike="noStrike" kern="0" cap="none" spc="0" normalizeH="0" baseline="0" noProof="0" dirty="0">
                <a:ln>
                  <a:noFill/>
                </a:ln>
                <a:effectLst/>
                <a:uLnTx/>
                <a:uFillTx/>
                <a:latin typeface="+mj-lt"/>
                <a:cs typeface="Segoe UI Semibold" panose="020B0702040204020203" pitchFamily="34" charset="0"/>
              </a:rPr>
              <a:t>MapReduce</a:t>
            </a:r>
          </a:p>
        </p:txBody>
      </p:sp>
      <p:sp>
        <p:nvSpPr>
          <p:cNvPr id="187" name="TextBox 186"/>
          <p:cNvSpPr txBox="1"/>
          <p:nvPr/>
        </p:nvSpPr>
        <p:spPr>
          <a:xfrm>
            <a:off x="9069942" y="1239607"/>
            <a:ext cx="1552438" cy="564291"/>
          </a:xfrm>
          <a:prstGeom prst="rect">
            <a:avLst/>
          </a:prstGeom>
          <a:noFill/>
        </p:spPr>
        <p:txBody>
          <a:bodyPr wrap="none" lIns="186521" tIns="149217" rIns="186521" bIns="149217" rtlCol="0">
            <a:noAutofit/>
          </a:bodyPr>
          <a:lstStyle>
            <a:defPPr>
              <a:defRPr lang="en-US"/>
            </a:defPPr>
            <a:lvl1pPr>
              <a:lnSpc>
                <a:spcPct val="90000"/>
              </a:lnSpc>
              <a:spcAft>
                <a:spcPts val="600"/>
              </a:spcAft>
              <a:defRPr sz="2400" b="1">
                <a:solidFill>
                  <a:schemeClr val="bg1"/>
                </a:solidFill>
              </a:defRPr>
            </a:lvl1pPr>
          </a:lstStyle>
          <a:p>
            <a:pPr marL="0" marR="0" lvl="0" indent="0" algn="ctr" defTabSz="777149" eaLnBrk="1" fontAlgn="auto" latinLnBrk="0" hangingPunct="1">
              <a:lnSpc>
                <a:spcPct val="90000"/>
              </a:lnSpc>
              <a:spcBef>
                <a:spcPts val="0"/>
              </a:spcBef>
              <a:spcAft>
                <a:spcPts val="510"/>
              </a:spcAft>
              <a:buClrTx/>
              <a:buSzTx/>
              <a:buFontTx/>
              <a:buNone/>
              <a:tabLst/>
              <a:defRPr/>
            </a:pPr>
            <a:r>
              <a:rPr kumimoji="0" lang="en-US" sz="2040" b="0" i="0" u="none" strike="noStrike" kern="0" cap="none" spc="0" normalizeH="0" baseline="0" noProof="0" dirty="0" err="1">
                <a:ln>
                  <a:noFill/>
                </a:ln>
                <a:effectLst/>
                <a:uLnTx/>
                <a:uFillTx/>
                <a:latin typeface="+mj-lt"/>
                <a:cs typeface="Segoe UI Semibold" panose="020B0702040204020203" pitchFamily="34" charset="0"/>
              </a:rPr>
              <a:t>Tez</a:t>
            </a:r>
            <a:endParaRPr kumimoji="0" lang="en-US" sz="2040" b="0" i="0" u="none" strike="noStrike" kern="0" cap="none" spc="0" normalizeH="0" baseline="0" noProof="0" dirty="0">
              <a:ln>
                <a:noFill/>
              </a:ln>
              <a:effectLst/>
              <a:uLnTx/>
              <a:uFillTx/>
              <a:latin typeface="+mj-lt"/>
              <a:cs typeface="Segoe UI Semibold" panose="020B0702040204020203" pitchFamily="34" charset="0"/>
            </a:endParaRPr>
          </a:p>
        </p:txBody>
      </p:sp>
      <p:cxnSp>
        <p:nvCxnSpPr>
          <p:cNvPr id="188" name="Straight Connector 187"/>
          <p:cNvCxnSpPr>
            <a:stCxn id="182" idx="0"/>
            <a:endCxn id="181" idx="0"/>
          </p:cNvCxnSpPr>
          <p:nvPr/>
        </p:nvCxnSpPr>
        <p:spPr>
          <a:xfrm>
            <a:off x="8954076" y="1229436"/>
            <a:ext cx="0" cy="997886"/>
          </a:xfrm>
          <a:prstGeom prst="line">
            <a:avLst/>
          </a:prstGeom>
          <a:ln w="38100">
            <a:solidFill>
              <a:schemeClr val="bg1"/>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sp>
        <p:nvSpPr>
          <p:cNvPr id="189" name="TextBox 188"/>
          <p:cNvSpPr txBox="1"/>
          <p:nvPr/>
        </p:nvSpPr>
        <p:spPr>
          <a:xfrm>
            <a:off x="7012873" y="766872"/>
            <a:ext cx="3778432" cy="305722"/>
          </a:xfrm>
          <a:prstGeom prst="rect">
            <a:avLst/>
          </a:prstGeom>
          <a:noFill/>
        </p:spPr>
        <p:txBody>
          <a:bodyPr wrap="none" lIns="186521" tIns="149217" rIns="186521" bIns="149217" rtlCol="0" anchor="ctr">
            <a:noAutofit/>
          </a:bodyPr>
          <a:lstStyle/>
          <a:p>
            <a:pPr marL="0" marR="0" lvl="0" indent="0" algn="ctr" defTabSz="777149" eaLnBrk="1" fontAlgn="auto" latinLnBrk="0" hangingPunct="1">
              <a:lnSpc>
                <a:spcPct val="90000"/>
              </a:lnSpc>
              <a:spcBef>
                <a:spcPts val="0"/>
              </a:spcBef>
              <a:spcAft>
                <a:spcPts val="612"/>
              </a:spcAft>
              <a:buClrTx/>
              <a:buSzTx/>
              <a:buFontTx/>
              <a:buNone/>
              <a:tabLst/>
              <a:defRPr/>
            </a:pPr>
            <a:r>
              <a:rPr kumimoji="0" lang="en-US" sz="2203" b="0" i="0" u="none" strike="noStrike" kern="0" cap="none" spc="0" normalizeH="0" baseline="0" noProof="0" dirty="0">
                <a:ln>
                  <a:noFill/>
                </a:ln>
                <a:effectLst/>
                <a:uLnTx/>
                <a:uFillTx/>
                <a:latin typeface="+mj-lt"/>
                <a:cs typeface="Segoe UI Semibold" panose="020B0702040204020203" pitchFamily="34" charset="0"/>
              </a:rPr>
              <a:t>Hadoop Core</a:t>
            </a:r>
          </a:p>
        </p:txBody>
      </p:sp>
      <p:grpSp>
        <p:nvGrpSpPr>
          <p:cNvPr id="190" name="Group 189"/>
          <p:cNvGrpSpPr/>
          <p:nvPr/>
        </p:nvGrpSpPr>
        <p:grpSpPr>
          <a:xfrm>
            <a:off x="9492376" y="3586741"/>
            <a:ext cx="1130004" cy="167868"/>
            <a:chOff x="7807994" y="5995770"/>
            <a:chExt cx="1107948" cy="164592"/>
          </a:xfrm>
          <a:solidFill>
            <a:srgbClr val="92D050"/>
          </a:solidFill>
        </p:grpSpPr>
        <p:sp>
          <p:nvSpPr>
            <p:cNvPr id="191" name="Rectangle 190"/>
            <p:cNvSpPr/>
            <p:nvPr/>
          </p:nvSpPr>
          <p:spPr bwMode="auto">
            <a:xfrm>
              <a:off x="7807994"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2" name="Rectangle 191"/>
            <p:cNvSpPr/>
            <p:nvPr/>
          </p:nvSpPr>
          <p:spPr bwMode="auto">
            <a:xfrm>
              <a:off x="803049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3" name="Rectangle 192"/>
            <p:cNvSpPr/>
            <p:nvPr/>
          </p:nvSpPr>
          <p:spPr bwMode="auto">
            <a:xfrm>
              <a:off x="8266718"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4" name="Rectangle 193"/>
            <p:cNvSpPr/>
            <p:nvPr/>
          </p:nvSpPr>
          <p:spPr bwMode="auto">
            <a:xfrm>
              <a:off x="850598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95" name="Rectangle 194"/>
            <p:cNvSpPr/>
            <p:nvPr/>
          </p:nvSpPr>
          <p:spPr bwMode="auto">
            <a:xfrm>
              <a:off x="8742206" y="5995770"/>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96" name="Group 195"/>
          <p:cNvGrpSpPr/>
          <p:nvPr/>
        </p:nvGrpSpPr>
        <p:grpSpPr>
          <a:xfrm>
            <a:off x="7298675" y="3872387"/>
            <a:ext cx="3302969" cy="167868"/>
            <a:chOff x="7851648" y="2916936"/>
            <a:chExt cx="3238500" cy="164592"/>
          </a:xfrm>
          <a:solidFill>
            <a:srgbClr val="92D050"/>
          </a:solidFill>
        </p:grpSpPr>
        <p:grpSp>
          <p:nvGrpSpPr>
            <p:cNvPr id="197" name="Group 196"/>
            <p:cNvGrpSpPr/>
            <p:nvPr/>
          </p:nvGrpSpPr>
          <p:grpSpPr>
            <a:xfrm>
              <a:off x="7851648" y="2916936"/>
              <a:ext cx="1586484" cy="164592"/>
              <a:chOff x="7851648" y="2916936"/>
              <a:chExt cx="1586484" cy="164592"/>
            </a:xfrm>
            <a:grpFill/>
          </p:grpSpPr>
          <p:sp>
            <p:nvSpPr>
              <p:cNvPr id="206" name="Rectangle 205"/>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7" name="Rectangle 206"/>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8" name="Rectangle 207"/>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9" name="Rectangle 208"/>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0" name="Rectangle 209"/>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1" name="Rectangle 210"/>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12" name="Rectangle 211"/>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nvGrpSpPr>
            <p:cNvPr id="198" name="Group 197"/>
            <p:cNvGrpSpPr/>
            <p:nvPr/>
          </p:nvGrpSpPr>
          <p:grpSpPr>
            <a:xfrm>
              <a:off x="9503664" y="2916936"/>
              <a:ext cx="1586484" cy="164592"/>
              <a:chOff x="7851648" y="2916936"/>
              <a:chExt cx="1586484" cy="164592"/>
            </a:xfrm>
            <a:grpFill/>
          </p:grpSpPr>
          <p:sp>
            <p:nvSpPr>
              <p:cNvPr id="199" name="Rectangle 198"/>
              <p:cNvSpPr/>
              <p:nvPr/>
            </p:nvSpPr>
            <p:spPr bwMode="auto">
              <a:xfrm>
                <a:off x="785164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0" name="Rectangle 199"/>
              <p:cNvSpPr/>
              <p:nvPr/>
            </p:nvSpPr>
            <p:spPr bwMode="auto">
              <a:xfrm>
                <a:off x="9264396"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1" name="Rectangle 200"/>
              <p:cNvSpPr/>
              <p:nvPr/>
            </p:nvSpPr>
            <p:spPr bwMode="auto">
              <a:xfrm>
                <a:off x="807415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2" name="Rectangle 201"/>
              <p:cNvSpPr/>
              <p:nvPr/>
            </p:nvSpPr>
            <p:spPr bwMode="auto">
              <a:xfrm>
                <a:off x="8310372"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3" name="Rectangle 202"/>
              <p:cNvSpPr/>
              <p:nvPr/>
            </p:nvSpPr>
            <p:spPr bwMode="auto">
              <a:xfrm>
                <a:off x="854964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4" name="Rectangle 203"/>
              <p:cNvSpPr/>
              <p:nvPr/>
            </p:nvSpPr>
            <p:spPr bwMode="auto">
              <a:xfrm>
                <a:off x="8785860"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205" name="Rectangle 204"/>
              <p:cNvSpPr/>
              <p:nvPr/>
            </p:nvSpPr>
            <p:spPr bwMode="auto">
              <a:xfrm>
                <a:off x="9025128" y="2916936"/>
                <a:ext cx="173736" cy="164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grpSp>
      </p:grpSp>
      <p:sp>
        <p:nvSpPr>
          <p:cNvPr id="5" name="Rectangle 4"/>
          <p:cNvSpPr/>
          <p:nvPr/>
        </p:nvSpPr>
        <p:spPr>
          <a:xfrm>
            <a:off x="1297469" y="4714664"/>
            <a:ext cx="9022094" cy="1200329"/>
          </a:xfrm>
          <a:prstGeom prst="rect">
            <a:avLst/>
          </a:prstGeom>
        </p:spPr>
        <p:txBody>
          <a:bodyPr wrap="square">
            <a:spAutoFit/>
          </a:bodyPr>
          <a:lstStyle/>
          <a:p>
            <a:pPr lvl="2"/>
            <a:r>
              <a:rPr lang="en-US" sz="2400" dirty="0">
                <a:solidFill>
                  <a:srgbClr val="000000"/>
                </a:solidFill>
                <a:latin typeface="+mj-lt"/>
              </a:rPr>
              <a:t>HDInsight simplifies the Hadoop ecosystem – </a:t>
            </a:r>
            <a:r>
              <a:rPr lang="en-US" sz="2400" dirty="0">
                <a:solidFill>
                  <a:schemeClr val="bg2">
                    <a:lumMod val="50000"/>
                  </a:schemeClr>
                </a:solidFill>
                <a:latin typeface="+mj-lt"/>
              </a:rPr>
              <a:t>easier to scale</a:t>
            </a:r>
            <a:r>
              <a:rPr lang="en-US" sz="2400" dirty="0">
                <a:solidFill>
                  <a:srgbClr val="000000"/>
                </a:solidFill>
                <a:latin typeface="+mj-lt"/>
              </a:rPr>
              <a:t>, </a:t>
            </a:r>
            <a:r>
              <a:rPr lang="en-US" sz="2400" dirty="0">
                <a:solidFill>
                  <a:srgbClr val="92D050"/>
                </a:solidFill>
                <a:latin typeface="+mj-lt"/>
              </a:rPr>
              <a:t>guaranteed reliability with triple 9s SLAs</a:t>
            </a:r>
            <a:r>
              <a:rPr lang="en-US" sz="2400" dirty="0">
                <a:solidFill>
                  <a:srgbClr val="000000"/>
                </a:solidFill>
                <a:latin typeface="+mj-lt"/>
              </a:rPr>
              <a:t>, and o</a:t>
            </a:r>
            <a:r>
              <a:rPr lang="en-US" sz="2400" dirty="0">
                <a:solidFill>
                  <a:srgbClr val="7030A0"/>
                </a:solidFill>
                <a:latin typeface="+mj-lt"/>
              </a:rPr>
              <a:t>ptimized clusters for every workload</a:t>
            </a:r>
            <a:r>
              <a:rPr lang="en-US" sz="2400" dirty="0">
                <a:solidFill>
                  <a:srgbClr val="000000"/>
                </a:solidFill>
                <a:latin typeface="+mj-lt"/>
              </a:rPr>
              <a:t>.</a:t>
            </a:r>
          </a:p>
        </p:txBody>
      </p:sp>
    </p:spTree>
    <p:extLst>
      <p:ext uri="{BB962C8B-B14F-4D97-AF65-F5344CB8AC3E}">
        <p14:creationId xmlns:p14="http://schemas.microsoft.com/office/powerpoint/2010/main" val="36407959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Deprecation of HDInsight on Windows</a:t>
            </a:r>
          </a:p>
        </p:txBody>
      </p:sp>
      <p:sp>
        <p:nvSpPr>
          <p:cNvPr id="3" name="Text Placeholder 2"/>
          <p:cNvSpPr>
            <a:spLocks noGrp="1"/>
          </p:cNvSpPr>
          <p:nvPr>
            <p:ph type="body" sz="quarter" idx="10"/>
          </p:nvPr>
        </p:nvSpPr>
        <p:spPr>
          <a:xfrm>
            <a:off x="274639" y="1974849"/>
            <a:ext cx="12641259" cy="4756151"/>
          </a:xfrm>
        </p:spPr>
        <p:txBody>
          <a:bodyPr/>
          <a:lstStyle/>
          <a:p>
            <a:pPr marL="342900" indent="-342900">
              <a:buFont typeface="Arial" panose="020B0604020202020204" pitchFamily="34" charset="0"/>
              <a:buChar char="•"/>
            </a:pPr>
            <a:r>
              <a:rPr lang="en-US" sz="2400" dirty="0"/>
              <a:t>HDI 3.3 is the last version of HDInsight on Windows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HDI 3.3 will be deprecated on </a:t>
            </a:r>
            <a:r>
              <a:rPr lang="en-US" sz="2400" b="1" dirty="0"/>
              <a:t>July 31</a:t>
            </a:r>
            <a:r>
              <a:rPr lang="en-US" sz="2400" b="1" baseline="30000" dirty="0"/>
              <a:t>st</a:t>
            </a:r>
            <a:r>
              <a:rPr lang="en-US" sz="2400" b="1" dirty="0"/>
              <a:t> 2017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Refer </a:t>
            </a:r>
            <a:r>
              <a:rPr lang="en-US" sz="2400" u="sng" dirty="0">
                <a:hlinkClick r:id="rId2"/>
              </a:rPr>
              <a:t>this</a:t>
            </a:r>
            <a:r>
              <a:rPr lang="en-US" sz="2400" u="sng" dirty="0"/>
              <a:t> </a:t>
            </a:r>
            <a:r>
              <a:rPr lang="en-US" sz="2400" dirty="0"/>
              <a:t>to help migrate your customer to HDInsight on Linux</a:t>
            </a:r>
          </a:p>
          <a:p>
            <a:endParaRPr lang="en-US" sz="2400" dirty="0"/>
          </a:p>
          <a:p>
            <a:r>
              <a:rPr lang="en-US" sz="2400" b="1" dirty="0"/>
              <a:t>Impact</a:t>
            </a:r>
            <a:r>
              <a:rPr lang="en-US" sz="2400" dirty="0"/>
              <a:t>: Post Deprecation (i.e. after July 31</a:t>
            </a:r>
            <a:r>
              <a:rPr lang="en-US" sz="2400" baseline="30000" dirty="0"/>
              <a:t>st</a:t>
            </a:r>
            <a:r>
              <a:rPr lang="en-US" sz="2400" dirty="0"/>
              <a:t> 2017)</a:t>
            </a:r>
          </a:p>
          <a:p>
            <a:pPr marL="342900" lvl="1" indent="-342900">
              <a:buFont typeface="Arial" panose="020B0604020202020204" pitchFamily="34" charset="0"/>
              <a:buChar char="•"/>
            </a:pPr>
            <a:r>
              <a:rPr lang="en-US" sz="2400" dirty="0">
                <a:latin typeface="+mj-lt"/>
              </a:rPr>
              <a:t>You will not be able to create a HDInsight cluster on Windows</a:t>
            </a:r>
          </a:p>
          <a:p>
            <a:pPr marL="342900" lvl="1" indent="-342900">
              <a:buFont typeface="Arial" panose="020B0604020202020204" pitchFamily="34" charset="0"/>
              <a:buChar char="•"/>
            </a:pPr>
            <a:r>
              <a:rPr lang="en-US" sz="2400" dirty="0">
                <a:latin typeface="+mj-lt"/>
              </a:rPr>
              <a:t>You will not be able to resize an existing HDInsight on Windows cluster </a:t>
            </a:r>
          </a:p>
          <a:p>
            <a:r>
              <a:rPr lang="en-US" sz="2400" dirty="0"/>
              <a:t>* Deprecation time may vary by region.</a:t>
            </a:r>
          </a:p>
        </p:txBody>
      </p:sp>
    </p:spTree>
    <p:extLst>
      <p:ext uri="{BB962C8B-B14F-4D97-AF65-F5344CB8AC3E}">
        <p14:creationId xmlns:p14="http://schemas.microsoft.com/office/powerpoint/2010/main" val="14132670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343" dirty="0"/>
              <a:t>Benefits of Azure HDInsight</a:t>
            </a:r>
          </a:p>
        </p:txBody>
      </p:sp>
    </p:spTree>
    <p:extLst>
      <p:ext uri="{BB962C8B-B14F-4D97-AF65-F5344CB8AC3E}">
        <p14:creationId xmlns:p14="http://schemas.microsoft.com/office/powerpoint/2010/main" val="69386092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14339" y="369116"/>
            <a:ext cx="10971244" cy="1024684"/>
          </a:xfrm>
        </p:spPr>
        <p:txBody>
          <a:bodyPr/>
          <a:lstStyle/>
          <a:p>
            <a:r>
              <a:rPr lang="en-US" dirty="0">
                <a:solidFill>
                  <a:schemeClr val="tx1"/>
                </a:solidFill>
              </a:rPr>
              <a:t>HDInsight – What is it?</a:t>
            </a:r>
          </a:p>
        </p:txBody>
      </p:sp>
      <p:sp>
        <p:nvSpPr>
          <p:cNvPr id="4" name="TextBox 3"/>
          <p:cNvSpPr txBox="1"/>
          <p:nvPr/>
        </p:nvSpPr>
        <p:spPr>
          <a:xfrm>
            <a:off x="513813" y="1353891"/>
            <a:ext cx="11405739" cy="540910"/>
          </a:xfrm>
          <a:prstGeom prst="rect">
            <a:avLst/>
          </a:prstGeom>
          <a:solidFill>
            <a:schemeClr val="accent2"/>
          </a:solidFill>
        </p:spPr>
        <p:txBody>
          <a:bodyPr wrap="none" lIns="186521" tIns="149217" rIns="186521" bIns="149217" rtlCol="0">
            <a:noAutofit/>
          </a:bodyPr>
          <a:lstStyle/>
          <a:p>
            <a:pPr algn="ctr">
              <a:lnSpc>
                <a:spcPct val="90000"/>
              </a:lnSpc>
              <a:spcAft>
                <a:spcPts val="612"/>
              </a:spcAft>
            </a:pPr>
            <a:r>
              <a:rPr lang="en-US" sz="2040" dirty="0">
                <a:solidFill>
                  <a:schemeClr val="bg1"/>
                </a:solidFill>
                <a:latin typeface="Segoe UI Semibold" panose="020B0702040204020203" pitchFamily="34"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469180" y="1942190"/>
            <a:ext cx="7284320" cy="4384224"/>
          </a:xfrm>
          <a:prstGeom prst="rect">
            <a:avLst/>
          </a:prstGeom>
          <a:noFill/>
        </p:spPr>
        <p:txBody>
          <a:bodyPr wrap="square" lIns="186521" tIns="149217" rIns="186521" bIns="149217" rtlCol="0">
            <a:noAutofit/>
          </a:bodyPr>
          <a:lstStyle/>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Based on Hortonworks Data Platform (HDP)</a:t>
            </a:r>
          </a:p>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Includes managed implementations of the Spark, </a:t>
            </a:r>
            <a:r>
              <a:rPr lang="en-US" sz="2040" dirty="0" err="1">
                <a:solidFill>
                  <a:schemeClr val="tx1">
                    <a:lumMod val="65000"/>
                    <a:lumOff val="35000"/>
                  </a:schemeClr>
                </a:solidFill>
              </a:rPr>
              <a:t>HBase</a:t>
            </a:r>
            <a:r>
              <a:rPr lang="en-US" sz="2040" dirty="0">
                <a:solidFill>
                  <a:schemeClr val="tx1">
                    <a:lumMod val="65000"/>
                    <a:lumOff val="35000"/>
                  </a:schemeClr>
                </a:solidFill>
              </a:rPr>
              <a:t>, Interactive Hive, Kafka, Storm, and more…</a:t>
            </a:r>
          </a:p>
          <a:p>
            <a:pPr marL="816095" lvl="1"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Optimized for </a:t>
            </a:r>
            <a:r>
              <a:rPr lang="en-US" sz="2040" b="1" dirty="0">
                <a:solidFill>
                  <a:schemeClr val="tx1">
                    <a:lumMod val="65000"/>
                    <a:lumOff val="35000"/>
                  </a:schemeClr>
                </a:solidFill>
              </a:rPr>
              <a:t>scalability</a:t>
            </a:r>
            <a:r>
              <a:rPr lang="en-US" sz="2040" dirty="0">
                <a:solidFill>
                  <a:schemeClr val="tx1">
                    <a:lumMod val="65000"/>
                    <a:lumOff val="35000"/>
                  </a:schemeClr>
                </a:solidFill>
              </a:rPr>
              <a:t>, </a:t>
            </a:r>
            <a:r>
              <a:rPr lang="en-US" sz="2040" b="1" dirty="0">
                <a:solidFill>
                  <a:schemeClr val="tx1">
                    <a:lumMod val="65000"/>
                    <a:lumOff val="35000"/>
                  </a:schemeClr>
                </a:solidFill>
              </a:rPr>
              <a:t>efficiency</a:t>
            </a:r>
            <a:r>
              <a:rPr lang="en-US" sz="2040" dirty="0">
                <a:solidFill>
                  <a:schemeClr val="tx1">
                    <a:lumMod val="65000"/>
                    <a:lumOff val="35000"/>
                  </a:schemeClr>
                </a:solidFill>
              </a:rPr>
              <a:t> and </a:t>
            </a:r>
            <a:r>
              <a:rPr lang="en-US" sz="2040" b="1" dirty="0">
                <a:solidFill>
                  <a:schemeClr val="tx1">
                    <a:lumMod val="65000"/>
                    <a:lumOff val="35000"/>
                  </a:schemeClr>
                </a:solidFill>
              </a:rPr>
              <a:t>reliability</a:t>
            </a:r>
            <a:r>
              <a:rPr lang="en-US" sz="2040" dirty="0">
                <a:solidFill>
                  <a:schemeClr val="tx1">
                    <a:lumMod val="65000"/>
                    <a:lumOff val="35000"/>
                  </a:schemeClr>
                </a:solidFill>
              </a:rPr>
              <a:t> in the </a:t>
            </a:r>
            <a:r>
              <a:rPr lang="en-US" sz="2040" b="1" dirty="0">
                <a:solidFill>
                  <a:schemeClr val="tx1">
                    <a:lumMod val="65000"/>
                    <a:lumOff val="35000"/>
                  </a:schemeClr>
                </a:solidFill>
              </a:rPr>
              <a:t>cloud</a:t>
            </a:r>
          </a:p>
          <a:p>
            <a:pPr marL="349724" indent="-349724">
              <a:lnSpc>
                <a:spcPts val="2652"/>
              </a:lnSpc>
              <a:spcBef>
                <a:spcPts val="306"/>
              </a:spcBef>
              <a:spcAft>
                <a:spcPts val="306"/>
              </a:spcAft>
              <a:buClr>
                <a:schemeClr val="tx1"/>
              </a:buClr>
              <a:buSzPct val="75000"/>
              <a:buFont typeface="Wingdings" panose="05000000000000000000" pitchFamily="2" charset="2"/>
              <a:buChar char="v"/>
            </a:pPr>
            <a:r>
              <a:rPr lang="en-US" sz="2040" dirty="0">
                <a:solidFill>
                  <a:schemeClr val="tx1">
                    <a:lumMod val="65000"/>
                    <a:lumOff val="35000"/>
                  </a:schemeClr>
                </a:solidFill>
              </a:rPr>
              <a:t>Offers capacity-on-demand, pay-as-you-go pricing model</a:t>
            </a:r>
          </a:p>
          <a:p>
            <a:pPr marL="349724" indent="-349724">
              <a:lnSpc>
                <a:spcPts val="2652"/>
              </a:lnSpc>
              <a:spcBef>
                <a:spcPts val="306"/>
              </a:spcBef>
              <a:buClr>
                <a:schemeClr val="tx1"/>
              </a:buClr>
              <a:buSzPct val="75000"/>
              <a:buFont typeface="Wingdings" panose="05000000000000000000" pitchFamily="2" charset="2"/>
              <a:buChar char="v"/>
            </a:pPr>
            <a:r>
              <a:rPr lang="en-US" sz="2040" dirty="0">
                <a:solidFill>
                  <a:schemeClr val="tx1">
                    <a:lumMod val="65000"/>
                    <a:lumOff val="35000"/>
                  </a:schemeClr>
                </a:solidFill>
              </a:rPr>
              <a:t>Integrates with:</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Azure Blob Storage and Azure Data Lake Store for Hadoop File System (HDFS) </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Azure Portal for management and administration</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Visual Studio for application development tooling</a:t>
            </a:r>
          </a:p>
          <a:p>
            <a:pPr marL="652818" lvl="1" indent="-349724">
              <a:lnSpc>
                <a:spcPts val="2550"/>
              </a:lnSpc>
              <a:spcBef>
                <a:spcPts val="306"/>
              </a:spcBef>
              <a:buClr>
                <a:schemeClr val="tx1"/>
              </a:buClr>
              <a:buSzPct val="75000"/>
              <a:buFont typeface="Wingdings" panose="05000000000000000000" pitchFamily="2" charset="2"/>
              <a:buChar char="v"/>
            </a:pPr>
            <a:r>
              <a:rPr lang="en-US" sz="1836" dirty="0">
                <a:solidFill>
                  <a:schemeClr val="tx1">
                    <a:lumMod val="65000"/>
                    <a:lumOff val="35000"/>
                  </a:schemeClr>
                </a:solidFill>
              </a:rPr>
              <a:t>Analytic and BI tools – R Server, </a:t>
            </a:r>
            <a:r>
              <a:rPr lang="en-US" sz="1836" dirty="0" err="1">
                <a:solidFill>
                  <a:schemeClr val="tx1">
                    <a:lumMod val="65000"/>
                    <a:lumOff val="35000"/>
                  </a:schemeClr>
                </a:solidFill>
              </a:rPr>
              <a:t>PowerBI</a:t>
            </a:r>
            <a:r>
              <a:rPr lang="en-US" sz="1836" dirty="0">
                <a:solidFill>
                  <a:schemeClr val="tx1">
                    <a:lumMod val="65000"/>
                    <a:lumOff val="35000"/>
                  </a:schemeClr>
                </a:solidFill>
              </a:rPr>
              <a:t>, etc. </a:t>
            </a:r>
          </a:p>
          <a:p>
            <a:pPr marL="291436" indent="-291436">
              <a:lnSpc>
                <a:spcPct val="90000"/>
              </a:lnSpc>
              <a:spcAft>
                <a:spcPts val="612"/>
              </a:spcAft>
              <a:buClr>
                <a:schemeClr val="tx1"/>
              </a:buClr>
              <a:buSzPct val="75000"/>
              <a:buFont typeface="Wingdings" panose="05000000000000000000" pitchFamily="2" charset="2"/>
              <a:buChar char="v"/>
            </a:pPr>
            <a:endParaRPr lang="en-US" sz="1836" dirty="0">
              <a:solidFill>
                <a:schemeClr val="tx1">
                  <a:lumMod val="85000"/>
                  <a:lumOff val="15000"/>
                </a:schemeClr>
              </a:solidFill>
            </a:endParaRPr>
          </a:p>
        </p:txBody>
      </p:sp>
      <p:pic>
        <p:nvPicPr>
          <p:cNvPr id="6" name="Picture 2" descr="https://svn.apache.org/repos/asf/tez/site/images/ApacheTez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6873" y="2929446"/>
            <a:ext cx="903444" cy="90344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8109259" y="2956958"/>
            <a:ext cx="683908" cy="55080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grpSp>
        <p:nvGrpSpPr>
          <p:cNvPr id="12" name="Group 11"/>
          <p:cNvGrpSpPr/>
          <p:nvPr/>
        </p:nvGrpSpPr>
        <p:grpSpPr>
          <a:xfrm>
            <a:off x="9326508" y="4185409"/>
            <a:ext cx="1106951" cy="1106950"/>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t" anchorCtr="0" forceAA="0" compatLnSpc="1">
              <a:prstTxWarp prst="textNoShape">
                <a:avLst/>
              </a:prstTxWarp>
              <a:noAutofit/>
            </a:bodyPr>
            <a:lstStyle/>
            <a:p>
              <a:pPr algn="ctr" defTabSz="932293" fontAlgn="base">
                <a:spcBef>
                  <a:spcPct val="0"/>
                </a:spcBef>
                <a:spcAft>
                  <a:spcPct val="0"/>
                </a:spcAft>
              </a:pPr>
              <a:r>
                <a:rPr lang="en-IN" sz="1199"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91427" tIns="45713" rIns="91427" bIns="45713" numCol="1" anchor="t" anchorCtr="0" compatLnSpc="1">
              <a:prstTxWarp prst="textNoShape">
                <a:avLst/>
              </a:prstTxWarp>
              <a:noAutofit/>
            </a:bodyPr>
            <a:lstStyle/>
            <a:p>
              <a:pPr defTabSz="932563"/>
              <a:endParaRPr lang="en-IN" dirty="0">
                <a:solidFill>
                  <a:srgbClr val="505050"/>
                </a:solidFill>
              </a:endParaRPr>
            </a:p>
          </p:txBody>
        </p:sp>
      </p:grpSp>
      <p:pic>
        <p:nvPicPr>
          <p:cNvPr id="19" name="Picture 4" descr="http://www.thebhwgroup.com/blog/wp-content/uploads/2014/10/pi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8522" y="4246606"/>
            <a:ext cx="660879" cy="9938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7533701" y="4184485"/>
            <a:ext cx="1150956" cy="1055923"/>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3723" y="3047202"/>
            <a:ext cx="1045811" cy="104581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3804" y="5562342"/>
            <a:ext cx="1832331" cy="61077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59721" y="5639260"/>
            <a:ext cx="1908794" cy="456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flipH="1">
            <a:off x="7915850" y="2040828"/>
            <a:ext cx="4106155" cy="652821"/>
          </a:xfrm>
          <a:prstGeom prst="rect">
            <a:avLst/>
          </a:prstGeom>
          <a:noFill/>
        </p:spPr>
        <p:txBody>
          <a:bodyPr wrap="square" lIns="186521" tIns="93260" rIns="186521" bIns="93260" rtlCol="0">
            <a:noAutofit/>
          </a:bodyPr>
          <a:lstStyle/>
          <a:p>
            <a:pPr>
              <a:lnSpc>
                <a:spcPct val="90000"/>
              </a:lnSpc>
              <a:spcAft>
                <a:spcPts val="612"/>
              </a:spcAft>
            </a:pPr>
            <a:r>
              <a:rPr lang="en-US" sz="1836" dirty="0">
                <a:solidFill>
                  <a:schemeClr val="tx1">
                    <a:lumMod val="65000"/>
                    <a:lumOff val="35000"/>
                  </a:schemeClr>
                </a:solidFill>
              </a:rPr>
              <a:t>In addition to the core, HDInsight supports the Hadoop ecosystem</a:t>
            </a:r>
          </a:p>
        </p:txBody>
      </p:sp>
      <p:pic>
        <p:nvPicPr>
          <p:cNvPr id="27656" name="Picture 8" descr="Apache HBas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6621" y="3382347"/>
            <a:ext cx="1497340" cy="382300"/>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329172" y="3224713"/>
            <a:ext cx="3092989" cy="3028343"/>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Rectangle 1"/>
          <p:cNvSpPr/>
          <p:nvPr/>
        </p:nvSpPr>
        <p:spPr bwMode="auto">
          <a:xfrm>
            <a:off x="7656001" y="2751936"/>
            <a:ext cx="4504994" cy="377879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35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75480" y="369116"/>
            <a:ext cx="11308400" cy="1024684"/>
          </a:xfrm>
        </p:spPr>
        <p:txBody>
          <a:bodyPr/>
          <a:lstStyle/>
          <a:p>
            <a:r>
              <a:rPr lang="en-US" dirty="0">
                <a:solidFill>
                  <a:schemeClr val="tx1"/>
                </a:solidFill>
              </a:rPr>
              <a:t>Benefits of Hadoop as an Azure service</a:t>
            </a:r>
          </a:p>
        </p:txBody>
      </p:sp>
      <p:sp>
        <p:nvSpPr>
          <p:cNvPr id="4" name="TextBox 3"/>
          <p:cNvSpPr txBox="1"/>
          <p:nvPr/>
        </p:nvSpPr>
        <p:spPr>
          <a:xfrm>
            <a:off x="275162" y="1238495"/>
            <a:ext cx="7018491" cy="5008813"/>
          </a:xfrm>
          <a:prstGeom prst="rect">
            <a:avLst/>
          </a:prstGeom>
          <a:noFill/>
        </p:spPr>
        <p:txBody>
          <a:bodyPr wrap="square" lIns="186521" tIns="149217" rIns="186521" bIns="149217" rtlCol="0">
            <a:noAutofit/>
          </a:bodyPr>
          <a:lstStyle/>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HDInsight clusters can be configured in just a few minutes</a:t>
            </a:r>
          </a:p>
          <a:p>
            <a:pPr marL="349724" indent="-349724">
              <a:lnSpc>
                <a:spcPts val="2244"/>
              </a:lnSpc>
              <a:spcAft>
                <a:spcPts val="306"/>
              </a:spcAft>
              <a:buClr>
                <a:schemeClr val="tx1"/>
              </a:buClr>
              <a:buSzPct val="75000"/>
              <a:buFont typeface="Wingdings" panose="05000000000000000000" pitchFamily="2" charset="2"/>
              <a:buChar char="v"/>
            </a:pPr>
            <a:r>
              <a:rPr lang="en-US" sz="1836" dirty="0">
                <a:solidFill>
                  <a:schemeClr val="tx1">
                    <a:lumMod val="65000"/>
                    <a:lumOff val="35000"/>
                  </a:schemeClr>
                </a:solidFill>
              </a:rPr>
              <a:t>Through the HDFS interface, HDInsight can operate directly on data stored in Azure Blob Storage or Azure Data Lake Store (without a separate, dedicated HDFS cluster)</a:t>
            </a:r>
          </a:p>
          <a:p>
            <a:pPr marL="349724" indent="-349724">
              <a:lnSpc>
                <a:spcPts val="2244"/>
              </a:lnSpc>
              <a:spcAft>
                <a:spcPts val="306"/>
              </a:spcAft>
              <a:buClr>
                <a:schemeClr val="tx1"/>
              </a:buClr>
              <a:buSzPct val="75000"/>
              <a:buFont typeface="Wingdings" panose="05000000000000000000" pitchFamily="2" charset="2"/>
              <a:buChar char="v"/>
            </a:pPr>
            <a:r>
              <a:rPr lang="en-US" sz="1836" dirty="0">
                <a:solidFill>
                  <a:schemeClr val="tx1">
                    <a:lumMod val="65000"/>
                    <a:lumOff val="35000"/>
                  </a:schemeClr>
                </a:solidFill>
              </a:rPr>
              <a:t>Benefits include:</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Data </a:t>
            </a:r>
            <a:r>
              <a:rPr lang="en-US" sz="1632" b="1" dirty="0">
                <a:solidFill>
                  <a:schemeClr val="tx1">
                    <a:lumMod val="65000"/>
                    <a:lumOff val="35000"/>
                  </a:schemeClr>
                </a:solidFill>
              </a:rPr>
              <a:t>reliability</a:t>
            </a:r>
            <a:r>
              <a:rPr lang="en-US" sz="1632" dirty="0">
                <a:solidFill>
                  <a:schemeClr val="tx1">
                    <a:lumMod val="65000"/>
                    <a:lumOff val="35000"/>
                  </a:schemeClr>
                </a:solidFill>
              </a:rPr>
              <a:t>, reuse and sharing</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Elastic </a:t>
            </a:r>
            <a:r>
              <a:rPr lang="en-US" sz="1632" b="1" dirty="0">
                <a:solidFill>
                  <a:schemeClr val="tx1">
                    <a:lumMod val="65000"/>
                    <a:lumOff val="35000"/>
                  </a:schemeClr>
                </a:solidFill>
              </a:rPr>
              <a:t>scale-out</a:t>
            </a:r>
          </a:p>
          <a:p>
            <a:pPr marL="816022" lvl="1" indent="-349724">
              <a:lnSpc>
                <a:spcPts val="2244"/>
              </a:lnSpc>
              <a:spcAft>
                <a:spcPts val="306"/>
              </a:spcAft>
              <a:buClr>
                <a:schemeClr val="tx1"/>
              </a:buClr>
              <a:buFont typeface="Wingdings" panose="05000000000000000000" pitchFamily="2" charset="2"/>
              <a:buChar char="v"/>
            </a:pPr>
            <a:r>
              <a:rPr lang="en-US" sz="1632" dirty="0">
                <a:solidFill>
                  <a:schemeClr val="tx1">
                    <a:lumMod val="65000"/>
                    <a:lumOff val="35000"/>
                  </a:schemeClr>
                </a:solidFill>
              </a:rPr>
              <a:t>Lower data storage costs</a:t>
            </a:r>
          </a:p>
          <a:p>
            <a:pPr marL="816022" lvl="1" indent="-349724">
              <a:lnSpc>
                <a:spcPts val="2244"/>
              </a:lnSpc>
              <a:spcAft>
                <a:spcPts val="306"/>
              </a:spcAft>
              <a:buClr>
                <a:schemeClr val="tx1"/>
              </a:buClr>
              <a:buFont typeface="Wingdings" panose="05000000000000000000" pitchFamily="2" charset="2"/>
              <a:buChar char="v"/>
            </a:pPr>
            <a:r>
              <a:rPr lang="en-US" sz="1632" b="1" dirty="0">
                <a:solidFill>
                  <a:schemeClr val="tx1">
                    <a:lumMod val="65000"/>
                    <a:lumOff val="35000"/>
                  </a:schemeClr>
                </a:solidFill>
              </a:rPr>
              <a:t>Protection</a:t>
            </a:r>
            <a:r>
              <a:rPr lang="en-US" sz="1632" dirty="0">
                <a:solidFill>
                  <a:schemeClr val="tx1">
                    <a:lumMod val="65000"/>
                    <a:lumOff val="35000"/>
                  </a:schemeClr>
                </a:solidFill>
              </a:rPr>
              <a:t> against data loss </a:t>
            </a:r>
          </a:p>
          <a:p>
            <a:pPr marL="349724" indent="-349724">
              <a:lnSpc>
                <a:spcPts val="2244"/>
              </a:lnSpc>
              <a:spcAft>
                <a:spcPts val="612"/>
              </a:spcAft>
              <a:buClr>
                <a:schemeClr val="tx1"/>
              </a:buClr>
              <a:buSzPct val="75000"/>
              <a:buFont typeface="Wingdings" panose="05000000000000000000" pitchFamily="2" charset="2"/>
              <a:buChar char="v"/>
            </a:pPr>
            <a:r>
              <a:rPr lang="en-US" sz="1836" b="1" dirty="0">
                <a:solidFill>
                  <a:schemeClr val="tx1">
                    <a:lumMod val="65000"/>
                    <a:lumOff val="35000"/>
                  </a:schemeClr>
                </a:solidFill>
              </a:rPr>
              <a:t>High performance</a:t>
            </a:r>
            <a:r>
              <a:rPr lang="en-US" sz="1836" dirty="0">
                <a:solidFill>
                  <a:schemeClr val="tx1">
                    <a:lumMod val="65000"/>
                    <a:lumOff val="35000"/>
                  </a:schemeClr>
                </a:solidFill>
              </a:rPr>
              <a:t>: The high-speed flat networks in Azure datacenters provide fast access between virtual machines in the cluster and Azure Blob Storage or Azure Data Lake Store, so data movement is very efficient</a:t>
            </a:r>
          </a:p>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Commission and decommission HDInsight clusters at will</a:t>
            </a:r>
          </a:p>
          <a:p>
            <a:pPr marL="349724" indent="-349724">
              <a:lnSpc>
                <a:spcPts val="2244"/>
              </a:lnSpc>
              <a:spcAft>
                <a:spcPts val="612"/>
              </a:spcAft>
              <a:buClr>
                <a:schemeClr val="tx1"/>
              </a:buClr>
              <a:buSzPct val="75000"/>
              <a:buFont typeface="Wingdings" panose="05000000000000000000" pitchFamily="2" charset="2"/>
              <a:buChar char="v"/>
            </a:pPr>
            <a:r>
              <a:rPr lang="en-US" sz="1836" dirty="0">
                <a:solidFill>
                  <a:schemeClr val="tx1">
                    <a:lumMod val="65000"/>
                    <a:lumOff val="35000"/>
                  </a:schemeClr>
                </a:solidFill>
              </a:rPr>
              <a:t>Visualize data stored in Hive tables using Excel, </a:t>
            </a:r>
            <a:r>
              <a:rPr lang="en-US" sz="1836" dirty="0" err="1">
                <a:solidFill>
                  <a:schemeClr val="tx1">
                    <a:lumMod val="65000"/>
                    <a:lumOff val="35000"/>
                  </a:schemeClr>
                </a:solidFill>
              </a:rPr>
              <a:t>PowerBI</a:t>
            </a:r>
            <a:r>
              <a:rPr lang="en-US" sz="1836" dirty="0">
                <a:solidFill>
                  <a:schemeClr val="tx1">
                    <a:lumMod val="65000"/>
                    <a:lumOff val="35000"/>
                  </a:schemeClr>
                </a:solidFill>
              </a:rPr>
              <a:t> and add-ins: </a:t>
            </a:r>
            <a:r>
              <a:rPr lang="en-US" sz="1836" i="1" dirty="0">
                <a:solidFill>
                  <a:schemeClr val="tx1">
                    <a:lumMod val="65000"/>
                    <a:lumOff val="35000"/>
                  </a:schemeClr>
                </a:solidFill>
              </a:rPr>
              <a:t>Power Query</a:t>
            </a:r>
            <a:r>
              <a:rPr lang="en-US" sz="1836" dirty="0">
                <a:solidFill>
                  <a:schemeClr val="tx1">
                    <a:lumMod val="65000"/>
                    <a:lumOff val="35000"/>
                  </a:schemeClr>
                </a:solidFill>
              </a:rPr>
              <a:t>, </a:t>
            </a:r>
            <a:r>
              <a:rPr lang="en-US" sz="1836" i="1" dirty="0">
                <a:solidFill>
                  <a:schemeClr val="tx1">
                    <a:lumMod val="65000"/>
                    <a:lumOff val="35000"/>
                  </a:schemeClr>
                </a:solidFill>
              </a:rPr>
              <a:t>Power View</a:t>
            </a:r>
            <a:r>
              <a:rPr lang="en-US" sz="1836" dirty="0">
                <a:solidFill>
                  <a:schemeClr val="tx1">
                    <a:lumMod val="65000"/>
                    <a:lumOff val="35000"/>
                  </a:schemeClr>
                </a:solidFill>
              </a:rPr>
              <a:t>, </a:t>
            </a:r>
            <a:r>
              <a:rPr lang="en-US" sz="1836" i="1" dirty="0">
                <a:solidFill>
                  <a:schemeClr val="tx1">
                    <a:lumMod val="65000"/>
                    <a:lumOff val="35000"/>
                  </a:schemeClr>
                </a:solidFill>
              </a:rPr>
              <a:t>PowerPivot</a:t>
            </a:r>
            <a:r>
              <a:rPr lang="en-US" sz="1836" dirty="0">
                <a:solidFill>
                  <a:schemeClr val="tx1">
                    <a:lumMod val="65000"/>
                    <a:lumOff val="35000"/>
                  </a:schemeClr>
                </a:solidFill>
              </a:rPr>
              <a:t>, and </a:t>
            </a:r>
            <a:r>
              <a:rPr lang="en-US" sz="1836" i="1" dirty="0">
                <a:solidFill>
                  <a:schemeClr val="tx1">
                    <a:lumMod val="65000"/>
                    <a:lumOff val="35000"/>
                  </a:schemeClr>
                </a:solidFill>
              </a:rPr>
              <a:t>Power Map</a:t>
            </a:r>
            <a:endParaRPr lang="en-US" sz="1836" dirty="0">
              <a:solidFill>
                <a:schemeClr val="tx1">
                  <a:lumMod val="65000"/>
                  <a:lumOff val="35000"/>
                </a:schemeClr>
              </a:solidFill>
            </a:endParaRPr>
          </a:p>
        </p:txBody>
      </p:sp>
      <p:grpSp>
        <p:nvGrpSpPr>
          <p:cNvPr id="6" name="Group 5"/>
          <p:cNvGrpSpPr/>
          <p:nvPr/>
        </p:nvGrpSpPr>
        <p:grpSpPr>
          <a:xfrm>
            <a:off x="7020967" y="2234600"/>
            <a:ext cx="5009157" cy="3547131"/>
            <a:chOff x="6883062" y="2190983"/>
            <a:chExt cx="4911384" cy="3477895"/>
          </a:xfrm>
        </p:grpSpPr>
        <p:sp>
          <p:nvSpPr>
            <p:cNvPr id="7" name="Rectangle 6"/>
            <p:cNvSpPr/>
            <p:nvPr/>
          </p:nvSpPr>
          <p:spPr bwMode="auto">
            <a:xfrm>
              <a:off x="6998511" y="2190983"/>
              <a:ext cx="4795935" cy="347789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nvGrpSpPr>
            <p:cNvPr id="8" name="Group 7"/>
            <p:cNvGrpSpPr/>
            <p:nvPr/>
          </p:nvGrpSpPr>
          <p:grpSpPr>
            <a:xfrm>
              <a:off x="7158014" y="2492813"/>
              <a:ext cx="1393998" cy="1383195"/>
              <a:chOff x="7392850" y="2492814"/>
              <a:chExt cx="1159161" cy="1208036"/>
            </a:xfrm>
          </p:grpSpPr>
          <p:sp>
            <p:nvSpPr>
              <p:cNvPr id="46" name="Rectangle 45"/>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47" name="TextBox 46"/>
              <p:cNvSpPr txBox="1"/>
              <p:nvPr/>
            </p:nvSpPr>
            <p:spPr>
              <a:xfrm>
                <a:off x="7530211" y="2492814"/>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Master</a:t>
                </a:r>
              </a:p>
            </p:txBody>
          </p:sp>
          <p:pic>
            <p:nvPicPr>
              <p:cNvPr id="48" name="Picture 47"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9" name="TextBox 48"/>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50" name="TextBox 49"/>
              <p:cNvSpPr txBox="1"/>
              <p:nvPr/>
            </p:nvSpPr>
            <p:spPr>
              <a:xfrm>
                <a:off x="7952798" y="3201765"/>
                <a:ext cx="546977" cy="210738"/>
              </a:xfrm>
              <a:prstGeom prst="rect">
                <a:avLst/>
              </a:prstGeom>
              <a:solidFill>
                <a:srgbClr val="008DB5"/>
              </a:solidFill>
            </p:spPr>
            <p:txBody>
              <a:bodyPr wrap="none" lIns="186521" tIns="149217" rIns="186521" bIns="149217" rtlCol="0" anchor="ctr">
                <a:noAutofit/>
              </a:bodyPr>
              <a:lstStyle/>
              <a:p>
                <a:pPr algn="ctr">
                  <a:lnSpc>
                    <a:spcPct val="50000"/>
                  </a:lnSpc>
                  <a:spcAft>
                    <a:spcPts val="612"/>
                  </a:spcAft>
                </a:pPr>
                <a:r>
                  <a:rPr lang="en-US" sz="918" dirty="0">
                    <a:solidFill>
                      <a:schemeClr val="bg1"/>
                    </a:solidFill>
                  </a:rPr>
                  <a:t>WebHDFS</a:t>
                </a:r>
              </a:p>
            </p:txBody>
          </p:sp>
          <p:cxnSp>
            <p:nvCxnSpPr>
              <p:cNvPr id="51" name="Straight Arrow Connector 50"/>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8226287" y="2920969"/>
                <a:ext cx="2555" cy="28079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553739" y="2753827"/>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grpSp>
          <p:nvGrpSpPr>
            <p:cNvPr id="9" name="Group 8"/>
            <p:cNvGrpSpPr/>
            <p:nvPr/>
          </p:nvGrpSpPr>
          <p:grpSpPr>
            <a:xfrm>
              <a:off x="8626954" y="2484267"/>
              <a:ext cx="1362135" cy="1369039"/>
              <a:chOff x="7392850" y="2475587"/>
              <a:chExt cx="1159161" cy="1225263"/>
            </a:xfrm>
          </p:grpSpPr>
          <p:sp>
            <p:nvSpPr>
              <p:cNvPr id="39" name="Rectangle 38"/>
              <p:cNvSpPr/>
              <p:nvPr/>
            </p:nvSpPr>
            <p:spPr bwMode="auto">
              <a:xfrm>
                <a:off x="7400438" y="2522179"/>
                <a:ext cx="1151573" cy="114766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40" name="TextBox 39"/>
              <p:cNvSpPr txBox="1"/>
              <p:nvPr/>
            </p:nvSpPr>
            <p:spPr>
              <a:xfrm>
                <a:off x="7528459" y="2475587"/>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Worker node</a:t>
                </a:r>
              </a:p>
            </p:txBody>
          </p:sp>
          <p:pic>
            <p:nvPicPr>
              <p:cNvPr id="41" name="Picture 40"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42" name="TextBox 41"/>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43" name="TextBox 42"/>
              <p:cNvSpPr txBox="1"/>
              <p:nvPr/>
            </p:nvSpPr>
            <p:spPr>
              <a:xfrm>
                <a:off x="7952798" y="3201766"/>
                <a:ext cx="546977" cy="210738"/>
              </a:xfrm>
              <a:prstGeom prst="rect">
                <a:avLst/>
              </a:prstGeom>
              <a:solidFill>
                <a:srgbClr val="008DB5"/>
              </a:solidFill>
            </p:spPr>
            <p:txBody>
              <a:bodyPr wrap="none" lIns="186521" tIns="149217" rIns="186521" bIns="149217" rtlCol="0" anchor="ctr">
                <a:noAutofit/>
              </a:bodyPr>
              <a:lstStyle/>
              <a:p>
                <a:pPr algn="ctr">
                  <a:lnSpc>
                    <a:spcPct val="50000"/>
                  </a:lnSpc>
                  <a:spcAft>
                    <a:spcPts val="612"/>
                  </a:spcAft>
                </a:pPr>
                <a:r>
                  <a:rPr lang="en-US" sz="918" dirty="0">
                    <a:solidFill>
                      <a:schemeClr val="bg1"/>
                    </a:solidFill>
                  </a:rPr>
                  <a:t>WebHDFS</a:t>
                </a:r>
              </a:p>
            </p:txBody>
          </p:sp>
          <p:cxnSp>
            <p:nvCxnSpPr>
              <p:cNvPr id="44" name="Straight Arrow Connector 43"/>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53739" y="2753393"/>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grpSp>
          <p:nvGrpSpPr>
            <p:cNvPr id="10" name="Group 9"/>
            <p:cNvGrpSpPr/>
            <p:nvPr/>
          </p:nvGrpSpPr>
          <p:grpSpPr>
            <a:xfrm>
              <a:off x="10257269" y="2502043"/>
              <a:ext cx="1315131" cy="1338464"/>
              <a:chOff x="7392850" y="2486358"/>
              <a:chExt cx="1159161" cy="1246168"/>
            </a:xfrm>
          </p:grpSpPr>
          <p:sp>
            <p:nvSpPr>
              <p:cNvPr id="32" name="Rectangle 31"/>
              <p:cNvSpPr/>
              <p:nvPr/>
            </p:nvSpPr>
            <p:spPr bwMode="auto">
              <a:xfrm>
                <a:off x="7400438" y="2522179"/>
                <a:ext cx="1151573" cy="121034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33" name="TextBox 32"/>
              <p:cNvSpPr txBox="1"/>
              <p:nvPr/>
            </p:nvSpPr>
            <p:spPr>
              <a:xfrm>
                <a:off x="7519024" y="2486358"/>
                <a:ext cx="914400" cy="297620"/>
              </a:xfrm>
              <a:prstGeom prst="rect">
                <a:avLst/>
              </a:prstGeom>
              <a:noFill/>
            </p:spPr>
            <p:txBody>
              <a:bodyPr wrap="none" lIns="186521" tIns="149217" rIns="186521" bIns="149217" rtlCol="0">
                <a:noAutofit/>
              </a:bodyPr>
              <a:lstStyle/>
              <a:p>
                <a:pPr algn="ctr">
                  <a:lnSpc>
                    <a:spcPct val="50000"/>
                  </a:lnSpc>
                  <a:spcAft>
                    <a:spcPts val="612"/>
                  </a:spcAft>
                </a:pPr>
                <a:r>
                  <a:rPr lang="en-US" sz="918" b="1" dirty="0">
                    <a:solidFill>
                      <a:schemeClr val="bg1"/>
                    </a:solidFill>
                  </a:rPr>
                  <a:t>Worker node</a:t>
                </a:r>
              </a:p>
            </p:txBody>
          </p:sp>
          <p:pic>
            <p:nvPicPr>
              <p:cNvPr id="34" name="Picture 33" descr="Hadoop clusters in HDInsight access and store big data in cost-effective, scalable Hadoop-compatible Azure Blob storage in the cloud."/>
              <p:cNvPicPr/>
              <p:nvPr/>
            </p:nvPicPr>
            <p:blipFill rotWithShape="1">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backgroundRemoval t="61264" b="88736" l="82036" r="98004"/>
                        </a14:imgEffect>
                        <a14:imgEffect>
                          <a14:brightnessContrast bright="40000" contrast="-40000"/>
                        </a14:imgEffect>
                      </a14:imgLayer>
                    </a14:imgProps>
                  </a:ext>
                  <a:ext uri="{28A0092B-C50C-407E-A947-70E740481C1C}">
                    <a14:useLocalDpi xmlns:a14="http://schemas.microsoft.com/office/drawing/2010/main" val="0"/>
                  </a:ext>
                </a:extLst>
              </a:blip>
              <a:srcRect l="80067" t="58424" b="11117"/>
              <a:stretch/>
            </p:blipFill>
            <p:spPr bwMode="auto">
              <a:xfrm>
                <a:off x="7499298" y="3076839"/>
                <a:ext cx="387063" cy="435504"/>
              </a:xfrm>
              <a:prstGeom prst="rect">
                <a:avLst/>
              </a:prstGeom>
              <a:noFill/>
              <a:ln>
                <a:noFill/>
              </a:ln>
            </p:spPr>
          </p:pic>
          <p:sp>
            <p:nvSpPr>
              <p:cNvPr id="35" name="TextBox 34"/>
              <p:cNvSpPr txBox="1"/>
              <p:nvPr/>
            </p:nvSpPr>
            <p:spPr>
              <a:xfrm>
                <a:off x="7392850" y="3460537"/>
                <a:ext cx="621141" cy="240313"/>
              </a:xfrm>
              <a:prstGeom prst="rect">
                <a:avLst/>
              </a:prstGeom>
              <a:noFill/>
            </p:spPr>
            <p:txBody>
              <a:bodyPr wrap="none" lIns="186521" tIns="149217" rIns="186521" bIns="149217" rtlCol="0">
                <a:noAutofit/>
              </a:bodyPr>
              <a:lstStyle/>
              <a:p>
                <a:pPr algn="ctr">
                  <a:lnSpc>
                    <a:spcPct val="50000"/>
                  </a:lnSpc>
                  <a:spcAft>
                    <a:spcPts val="612"/>
                  </a:spcAft>
                </a:pPr>
                <a:r>
                  <a:rPr lang="en-US" sz="918" dirty="0">
                    <a:solidFill>
                      <a:schemeClr val="bg1"/>
                    </a:solidFill>
                  </a:rPr>
                  <a:t>DFS</a:t>
                </a:r>
              </a:p>
            </p:txBody>
          </p:sp>
          <p:sp>
            <p:nvSpPr>
              <p:cNvPr id="36" name="TextBox 35"/>
              <p:cNvSpPr txBox="1"/>
              <p:nvPr/>
            </p:nvSpPr>
            <p:spPr>
              <a:xfrm>
                <a:off x="7952798" y="3201765"/>
                <a:ext cx="546977" cy="210738"/>
              </a:xfrm>
              <a:prstGeom prst="rect">
                <a:avLst/>
              </a:prstGeom>
              <a:solidFill>
                <a:srgbClr val="008DB5"/>
              </a:solidFill>
            </p:spPr>
            <p:txBody>
              <a:bodyPr wrap="none" lIns="0" tIns="0" rIns="0" bIns="0" rtlCol="0" anchor="ctr">
                <a:noAutofit/>
              </a:bodyPr>
              <a:lstStyle/>
              <a:p>
                <a:pPr algn="ctr">
                  <a:lnSpc>
                    <a:spcPct val="50000"/>
                  </a:lnSpc>
                  <a:spcAft>
                    <a:spcPts val="612"/>
                  </a:spcAft>
                </a:pPr>
                <a:r>
                  <a:rPr lang="en-US" sz="918" dirty="0">
                    <a:solidFill>
                      <a:schemeClr val="bg1"/>
                    </a:solidFill>
                  </a:rPr>
                  <a:t>WebHDFS</a:t>
                </a:r>
              </a:p>
            </p:txBody>
          </p:sp>
          <p:cxnSp>
            <p:nvCxnSpPr>
              <p:cNvPr id="37" name="Straight Arrow Connector 36"/>
              <p:cNvCxnSpPr/>
              <p:nvPr/>
            </p:nvCxnSpPr>
            <p:spPr>
              <a:xfrm>
                <a:off x="7692829" y="2967443"/>
                <a:ext cx="0" cy="167275"/>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53739" y="2752669"/>
                <a:ext cx="808340" cy="224016"/>
              </a:xfrm>
              <a:prstGeom prst="rect">
                <a:avLst/>
              </a:prstGeom>
              <a:solidFill>
                <a:schemeClr val="accent2">
                  <a:lumMod val="60000"/>
                  <a:lumOff val="40000"/>
                </a:schemeClr>
              </a:solidFill>
            </p:spPr>
            <p:txBody>
              <a:bodyPr wrap="none" lIns="186521" tIns="149217" rIns="186521" bIns="149217" rtlCol="0" anchor="ctr">
                <a:noAutofit/>
              </a:bodyPr>
              <a:lstStyle/>
              <a:p>
                <a:pPr algn="ctr">
                  <a:lnSpc>
                    <a:spcPct val="50000"/>
                  </a:lnSpc>
                  <a:spcAft>
                    <a:spcPts val="612"/>
                  </a:spcAft>
                </a:pPr>
                <a:r>
                  <a:rPr lang="en-US" sz="918" dirty="0">
                    <a:solidFill>
                      <a:schemeClr val="tx1">
                        <a:lumMod val="85000"/>
                        <a:lumOff val="15000"/>
                      </a:schemeClr>
                    </a:solidFill>
                  </a:rPr>
                  <a:t>HFDS API</a:t>
                </a:r>
              </a:p>
            </p:txBody>
          </p:sp>
        </p:grpSp>
        <p:cxnSp>
          <p:nvCxnSpPr>
            <p:cNvPr id="11" name="Straight Connector 10"/>
            <p:cNvCxnSpPr/>
            <p:nvPr/>
          </p:nvCxnSpPr>
          <p:spPr>
            <a:xfrm flipV="1">
              <a:off x="7088046" y="4207732"/>
              <a:ext cx="4556917" cy="352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10896540" y="4572460"/>
              <a:ext cx="634826" cy="727592"/>
            </a:xfrm>
            <a:prstGeom prst="rect">
              <a:avLst/>
            </a:prstGeom>
            <a:noFill/>
            <a:ln>
              <a:noFill/>
            </a:ln>
          </p:spPr>
        </p:pic>
        <p:pic>
          <p:nvPicPr>
            <p:cNvPr id="13" name="Picture 12"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9778413" y="4565578"/>
              <a:ext cx="634826" cy="727592"/>
            </a:xfrm>
            <a:prstGeom prst="rect">
              <a:avLst/>
            </a:prstGeom>
            <a:noFill/>
            <a:ln>
              <a:noFill/>
            </a:ln>
          </p:spPr>
        </p:pic>
        <p:pic>
          <p:nvPicPr>
            <p:cNvPr id="14" name="Picture 13" descr="Hadoop clusters in HDInsight access and store big data in cost-effective, scalable Hadoop-compatible Azure Blob storage in the cloud."/>
            <p:cNvPicPr/>
            <p:nvPr/>
          </p:nvPicPr>
          <p:blipFill rotWithShape="1">
            <a:blip r:embed="rId5">
              <a:extLst>
                <a:ext uri="{28A0092B-C50C-407E-A947-70E740481C1C}">
                  <a14:useLocalDpi xmlns:a14="http://schemas.microsoft.com/office/drawing/2010/main" val="0"/>
                </a:ext>
              </a:extLst>
            </a:blip>
            <a:srcRect l="82696" t="62153" r="2052" b="11473"/>
            <a:stretch/>
          </p:blipFill>
          <p:spPr bwMode="auto">
            <a:xfrm>
              <a:off x="8612413" y="4542982"/>
              <a:ext cx="634826" cy="727592"/>
            </a:xfrm>
            <a:prstGeom prst="rect">
              <a:avLst/>
            </a:prstGeom>
            <a:noFill/>
            <a:ln>
              <a:noFill/>
            </a:ln>
          </p:spPr>
        </p:pic>
        <p:cxnSp>
          <p:nvCxnSpPr>
            <p:cNvPr id="15" name="Elbow Connector 14"/>
            <p:cNvCxnSpPr/>
            <p:nvPr/>
          </p:nvCxnSpPr>
          <p:spPr>
            <a:xfrm>
              <a:off x="9257812" y="4309796"/>
              <a:ext cx="1935520" cy="206655"/>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8875381" y="4309796"/>
              <a:ext cx="1188720" cy="200500"/>
            </a:xfrm>
            <a:prstGeom prst="bentConnector3">
              <a:avLst>
                <a:gd name="adj1" fmla="val 100017"/>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874996" y="4324322"/>
              <a:ext cx="0" cy="19212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H="1">
              <a:off x="8297457" y="3435604"/>
              <a:ext cx="731520" cy="1005840"/>
            </a:xfrm>
            <a:prstGeom prst="bentConnector3">
              <a:avLst>
                <a:gd name="adj1" fmla="val 59117"/>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3" idx="2"/>
            </p:cNvCxnSpPr>
            <p:nvPr/>
          </p:nvCxnSpPr>
          <p:spPr>
            <a:xfrm>
              <a:off x="9606329" y="3531124"/>
              <a:ext cx="3003" cy="77867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10598936" y="3664610"/>
              <a:ext cx="888615" cy="401760"/>
            </a:xfrm>
            <a:prstGeom prst="bentConnector3">
              <a:avLst>
                <a:gd name="adj1" fmla="val 66933"/>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54035" y="2209943"/>
              <a:ext cx="2312419" cy="253413"/>
            </a:xfrm>
            <a:prstGeom prst="rect">
              <a:avLst/>
            </a:prstGeom>
            <a:noFill/>
          </p:spPr>
          <p:txBody>
            <a:bodyPr wrap="none" lIns="186521" tIns="149217" rIns="186521" bIns="149217" rtlCol="0">
              <a:noAutofit/>
            </a:bodyPr>
            <a:lstStyle/>
            <a:p>
              <a:pPr>
                <a:lnSpc>
                  <a:spcPct val="50000"/>
                </a:lnSpc>
                <a:spcAft>
                  <a:spcPts val="612"/>
                </a:spcAft>
              </a:pPr>
              <a:r>
                <a:rPr lang="en-US" sz="1122" b="1" dirty="0">
                  <a:solidFill>
                    <a:schemeClr val="tx1">
                      <a:lumMod val="85000"/>
                      <a:lumOff val="15000"/>
                    </a:schemeClr>
                  </a:solidFill>
                </a:rPr>
                <a:t>HDInsight cluster </a:t>
              </a:r>
            </a:p>
          </p:txBody>
        </p:sp>
        <p:sp>
          <p:nvSpPr>
            <p:cNvPr id="22" name="TextBox 21"/>
            <p:cNvSpPr txBox="1"/>
            <p:nvPr/>
          </p:nvSpPr>
          <p:spPr>
            <a:xfrm>
              <a:off x="6883062" y="4206969"/>
              <a:ext cx="1700683" cy="253413"/>
            </a:xfrm>
            <a:prstGeom prst="rect">
              <a:avLst/>
            </a:prstGeom>
            <a:noFill/>
          </p:spPr>
          <p:txBody>
            <a:bodyPr wrap="none" lIns="186521" tIns="149217" rIns="186521" bIns="149217" rtlCol="0">
              <a:noAutofit/>
            </a:bodyPr>
            <a:lstStyle/>
            <a:p>
              <a:pPr>
                <a:lnSpc>
                  <a:spcPct val="50000"/>
                </a:lnSpc>
                <a:spcAft>
                  <a:spcPts val="612"/>
                </a:spcAft>
              </a:pPr>
              <a:r>
                <a:rPr lang="en-US" sz="1071" b="1" dirty="0">
                  <a:solidFill>
                    <a:schemeClr val="tx1">
                      <a:lumMod val="85000"/>
                      <a:lumOff val="15000"/>
                    </a:schemeClr>
                  </a:solidFill>
                </a:rPr>
                <a:t>Azure Data Lake storage </a:t>
              </a:r>
            </a:p>
          </p:txBody>
        </p:sp>
        <p:sp>
          <p:nvSpPr>
            <p:cNvPr id="23" name="TextBox 22"/>
            <p:cNvSpPr txBox="1"/>
            <p:nvPr/>
          </p:nvSpPr>
          <p:spPr>
            <a:xfrm>
              <a:off x="8360945" y="5190887"/>
              <a:ext cx="1156210"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1</a:t>
              </a:r>
            </a:p>
          </p:txBody>
        </p:sp>
        <p:sp>
          <p:nvSpPr>
            <p:cNvPr id="24" name="TextBox 23"/>
            <p:cNvSpPr txBox="1"/>
            <p:nvPr/>
          </p:nvSpPr>
          <p:spPr>
            <a:xfrm>
              <a:off x="9742152" y="5190887"/>
              <a:ext cx="743011"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2</a:t>
              </a:r>
              <a:endParaRPr lang="en-US" sz="918" b="1" dirty="0">
                <a:solidFill>
                  <a:schemeClr val="bg1"/>
                </a:solidFill>
              </a:endParaRPr>
            </a:p>
          </p:txBody>
        </p:sp>
        <p:sp>
          <p:nvSpPr>
            <p:cNvPr id="25" name="TextBox 24"/>
            <p:cNvSpPr txBox="1"/>
            <p:nvPr/>
          </p:nvSpPr>
          <p:spPr>
            <a:xfrm>
              <a:off x="10842363" y="5210208"/>
              <a:ext cx="743011" cy="398840"/>
            </a:xfrm>
            <a:prstGeom prst="rect">
              <a:avLst/>
            </a:prstGeom>
            <a:noFill/>
          </p:spPr>
          <p:txBody>
            <a:bodyPr wrap="none" lIns="186521" tIns="149217" rIns="186521" bIns="149217" rtlCol="0">
              <a:noAutofit/>
            </a:bodyPr>
            <a:lstStyle/>
            <a:p>
              <a:pPr algn="ctr">
                <a:lnSpc>
                  <a:spcPct val="50000"/>
                </a:lnSpc>
                <a:spcAft>
                  <a:spcPts val="612"/>
                </a:spcAft>
              </a:pPr>
              <a:r>
                <a:rPr lang="en-US" sz="918" dirty="0"/>
                <a:t>Container 3</a:t>
              </a:r>
              <a:endParaRPr lang="en-US" sz="918" b="1" dirty="0">
                <a:solidFill>
                  <a:schemeClr val="bg1"/>
                </a:solidFill>
              </a:endParaRPr>
            </a:p>
          </p:txBody>
        </p:sp>
        <p:sp>
          <p:nvSpPr>
            <p:cNvPr id="26" name="Oval 25"/>
            <p:cNvSpPr/>
            <p:nvPr/>
          </p:nvSpPr>
          <p:spPr bwMode="auto">
            <a:xfrm flipV="1">
              <a:off x="10527197"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7" name="Oval 26"/>
            <p:cNvSpPr/>
            <p:nvPr/>
          </p:nvSpPr>
          <p:spPr bwMode="auto">
            <a:xfrm flipV="1">
              <a:off x="10637820"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8" name="Oval 27"/>
            <p:cNvSpPr/>
            <p:nvPr/>
          </p:nvSpPr>
          <p:spPr bwMode="auto">
            <a:xfrm flipV="1">
              <a:off x="10751206" y="4917698"/>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cxnSp>
          <p:nvCxnSpPr>
            <p:cNvPr id="29" name="Straight Arrow Connector 28"/>
            <p:cNvCxnSpPr/>
            <p:nvPr/>
          </p:nvCxnSpPr>
          <p:spPr>
            <a:xfrm flipH="1">
              <a:off x="9608930" y="3034965"/>
              <a:ext cx="3073" cy="27432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1248486" y="3036641"/>
              <a:ext cx="3073" cy="228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16411" y="3032862"/>
              <a:ext cx="199650" cy="355753"/>
            </a:xfrm>
            <a:prstGeom prst="rect">
              <a:avLst/>
            </a:prstGeom>
            <a:noFill/>
          </p:spPr>
          <p:txBody>
            <a:bodyPr wrap="none" lIns="0" tIns="0" rIns="0" bIns="0" rtlCol="0">
              <a:noAutofit/>
            </a:bodyPr>
            <a:lstStyle/>
            <a:p>
              <a:pPr>
                <a:lnSpc>
                  <a:spcPct val="90000"/>
                </a:lnSpc>
                <a:spcAft>
                  <a:spcPts val="612"/>
                </a:spcAft>
              </a:pPr>
              <a:r>
                <a:rPr lang="en-US" sz="1836" b="1" dirty="0">
                  <a:solidFill>
                    <a:schemeClr val="bg1"/>
                  </a:solidFill>
                </a:rPr>
                <a:t>…</a:t>
              </a:r>
            </a:p>
          </p:txBody>
        </p:sp>
      </p:grpSp>
    </p:spTree>
    <p:extLst>
      <p:ext uri="{BB962C8B-B14F-4D97-AF65-F5344CB8AC3E}">
        <p14:creationId xmlns:p14="http://schemas.microsoft.com/office/powerpoint/2010/main" val="281560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122801" y="1125266"/>
            <a:ext cx="3832549" cy="5321664"/>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30484" y="495"/>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120046" y="281684"/>
            <a:ext cx="10971244" cy="1024684"/>
          </a:xfrm>
        </p:spPr>
        <p:txBody>
          <a:bodyPr/>
          <a:lstStyle/>
          <a:p>
            <a:r>
              <a:rPr lang="en-US" dirty="0">
                <a:solidFill>
                  <a:schemeClr val="tx1"/>
                </a:solidFill>
              </a:rPr>
              <a:t>Azure HDInsight positioning</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5" name="Rectangle 4"/>
          <p:cNvSpPr/>
          <p:nvPr/>
        </p:nvSpPr>
        <p:spPr bwMode="auto">
          <a:xfrm>
            <a:off x="4120402" y="1213174"/>
            <a:ext cx="3751974" cy="2251437"/>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11" name="Rectangle 10"/>
          <p:cNvSpPr/>
          <p:nvPr/>
        </p:nvSpPr>
        <p:spPr bwMode="auto">
          <a:xfrm>
            <a:off x="7955351" y="1213174"/>
            <a:ext cx="3832549" cy="517451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114725" y="1213175"/>
            <a:ext cx="3832549" cy="521913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45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6" grpId="0" animBg="1"/>
      <p:bldP spid="5" grpId="0" animBg="1"/>
      <p:bldP spid="11"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77500" lnSpcReduction="20000"/>
          </a:bodyPr>
          <a:lstStyle/>
          <a:p>
            <a:r>
              <a:rPr lang="en-US" sz="5507" dirty="0">
                <a:solidFill>
                  <a:schemeClr val="tx1"/>
                </a:solidFill>
              </a:rPr>
              <a:t>Microsoft + Hortonworks</a:t>
            </a:r>
            <a:r>
              <a:rPr lang="en-US" sz="5507" dirty="0"/>
              <a:t/>
            </a:r>
            <a:br>
              <a:rPr lang="en-US" sz="5507" dirty="0"/>
            </a:br>
            <a:r>
              <a:rPr lang="en-US" sz="4488" dirty="0">
                <a:gradFill>
                  <a:gsLst>
                    <a:gs pos="100000">
                      <a:schemeClr val="tx1"/>
                    </a:gs>
                    <a:gs pos="0">
                      <a:schemeClr val="tx1"/>
                    </a:gs>
                  </a:gsLst>
                  <a:lin ang="0" scaled="1"/>
                </a:gradFill>
                <a:latin typeface="Segoe UI Light" panose="020B0502040204020203" pitchFamily="34" charset="0"/>
                <a:cs typeface="Segoe UI Light" panose="020B0502040204020203" pitchFamily="34" charset="0"/>
              </a:rPr>
              <a:t>Promoting open Hadoop</a:t>
            </a:r>
            <a:endParaRPr lang="en-US" dirty="0"/>
          </a:p>
        </p:txBody>
      </p:sp>
      <p:sp>
        <p:nvSpPr>
          <p:cNvPr id="9" name="Text Placeholder 2"/>
          <p:cNvSpPr txBox="1">
            <a:spLocks/>
          </p:cNvSpPr>
          <p:nvPr/>
        </p:nvSpPr>
        <p:spPr>
          <a:xfrm>
            <a:off x="297830" y="3497261"/>
            <a:ext cx="4750984" cy="3697904"/>
          </a:xfrm>
          <a:prstGeom prst="rect">
            <a:avLst/>
          </a:prstGeom>
        </p:spPr>
        <p:txBody>
          <a:bodyPr lIns="182854" tIns="146283" rIns="182854" bIns="146283"/>
          <a:lstStyle>
            <a:lvl1pPr marL="342863" indent="-342863" algn="l" defTabSz="91430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71" indent="-285719" algn="l" defTabSz="91430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79" indent="-228576" algn="l" defTabSz="91430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30"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2057181"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514333"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971484"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28636"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885787" indent="-228576" algn="l" defTabSz="914302"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Engineering alignment</a:t>
            </a:r>
          </a:p>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Corporate alignment</a:t>
            </a:r>
          </a:p>
          <a:p>
            <a:pPr marL="0" indent="0">
              <a:buNone/>
            </a:pPr>
            <a:r>
              <a:rPr lang="en-US" sz="3535" dirty="0">
                <a:gradFill>
                  <a:gsLst>
                    <a:gs pos="100000">
                      <a:srgbClr val="000000"/>
                    </a:gs>
                    <a:gs pos="0">
                      <a:srgbClr val="000000"/>
                    </a:gs>
                  </a:gsLst>
                  <a:lin ang="0" scaled="1"/>
                </a:gradFill>
                <a:latin typeface="Segoe UI Light" panose="020B0502040204020203" pitchFamily="34" charset="0"/>
                <a:cs typeface="Segoe UI Light" panose="020B0502040204020203" pitchFamily="34" charset="0"/>
              </a:rPr>
              <a:t>Field alignment</a:t>
            </a:r>
          </a:p>
        </p:txBody>
      </p:sp>
      <p:sp>
        <p:nvSpPr>
          <p:cNvPr id="17" name="Rectangle 16"/>
          <p:cNvSpPr/>
          <p:nvPr/>
        </p:nvSpPr>
        <p:spPr bwMode="auto">
          <a:xfrm>
            <a:off x="6218238" y="3497262"/>
            <a:ext cx="6217356" cy="3496767"/>
          </a:xfrm>
          <a:prstGeom prst="rect">
            <a:avLst/>
          </a:prstGeom>
          <a:solidFill>
            <a:srgbClr val="92D050"/>
          </a:solidFill>
          <a:ln w="38100" cap="flat" cmpd="sng" algn="ctr">
            <a:noFill/>
            <a:prstDash val="solid"/>
            <a:headEnd type="none" w="med" len="med"/>
            <a:tailEnd type="none" w="med" len="med"/>
          </a:ln>
          <a:effectLst/>
        </p:spPr>
        <p:txBody>
          <a:bodyPr vert="horz" wrap="square" lIns="124330" tIns="124330" rIns="124330" bIns="190207" numCol="1" rtlCol="0" anchor="ctr" anchorCtr="0" compatLnSpc="1">
            <a:prstTxWarp prst="textNoShape">
              <a:avLst/>
            </a:prstTxWarp>
          </a:bodyPr>
          <a:lstStyle/>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466" y="4427005"/>
            <a:ext cx="4300900" cy="1637278"/>
          </a:xfrm>
          <a:prstGeom prst="rect">
            <a:avLst/>
          </a:prstGeom>
        </p:spPr>
      </p:pic>
      <p:grpSp>
        <p:nvGrpSpPr>
          <p:cNvPr id="7" name="Group 6"/>
          <p:cNvGrpSpPr/>
          <p:nvPr/>
        </p:nvGrpSpPr>
        <p:grpSpPr>
          <a:xfrm>
            <a:off x="6218238" y="495"/>
            <a:ext cx="6217356" cy="3496767"/>
            <a:chOff x="6218237" y="-1"/>
            <a:chExt cx="6218237" cy="3497263"/>
          </a:xfrm>
        </p:grpSpPr>
        <p:sp>
          <p:nvSpPr>
            <p:cNvPr id="14" name="Rectangle 13"/>
            <p:cNvSpPr/>
            <p:nvPr/>
          </p:nvSpPr>
          <p:spPr bwMode="auto">
            <a:xfrm>
              <a:off x="6218237" y="-1"/>
              <a:ext cx="6218237" cy="3497263"/>
            </a:xfrm>
            <a:prstGeom prst="rect">
              <a:avLst/>
            </a:prstGeom>
            <a:solidFill>
              <a:srgbClr val="0070C0"/>
            </a:solidFill>
            <a:ln w="38100" cap="flat" cmpd="sng" algn="ctr">
              <a:noFill/>
              <a:prstDash val="solid"/>
              <a:headEnd type="none" w="med" len="med"/>
              <a:tailEnd type="none" w="med" len="med"/>
            </a:ln>
            <a:effectLst/>
          </p:spPr>
          <p:txBody>
            <a:bodyPr vert="horz" wrap="square" lIns="124330" tIns="124330" rIns="124330" bIns="190207" numCol="1" rtlCol="0" anchor="ctr" anchorCtr="0" compatLnSpc="1">
              <a:prstTxWarp prst="textNoShape">
                <a:avLst/>
              </a:prstTxWarp>
            </a:bodyPr>
            <a:lstStyle/>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a:p>
              <a:pPr algn="ctr" defTabSz="931804">
                <a:lnSpc>
                  <a:spcPct val="90000"/>
                </a:lnSpc>
                <a:defRPr/>
              </a:pPr>
              <a:endParaRPr lang="en-US" sz="3127" kern="0" spc="-41" dirty="0">
                <a:gradFill>
                  <a:gsLst>
                    <a:gs pos="0">
                      <a:srgbClr val="FFFFFF"/>
                    </a:gs>
                    <a:gs pos="100000">
                      <a:srgbClr val="FFFFFF"/>
                    </a:gs>
                  </a:gsLst>
                  <a:lin ang="5400000" scaled="0"/>
                </a:gradFill>
                <a:latin typeface="Segoe UI Light" pitchFamily="34"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7470699" y="1350908"/>
              <a:ext cx="3713312" cy="795445"/>
            </a:xfrm>
            <a:prstGeom prst="rect">
              <a:avLst/>
            </a:prstGeom>
          </p:spPr>
        </p:pic>
      </p:grpSp>
      <p:sp>
        <p:nvSpPr>
          <p:cNvPr id="12" name="Freeform 5"/>
          <p:cNvSpPr>
            <a:spLocks noEditPoints="1"/>
          </p:cNvSpPr>
          <p:nvPr/>
        </p:nvSpPr>
        <p:spPr bwMode="auto">
          <a:xfrm>
            <a:off x="8600171" y="2856553"/>
            <a:ext cx="1453489" cy="1281421"/>
          </a:xfrm>
          <a:custGeom>
            <a:avLst/>
            <a:gdLst>
              <a:gd name="T0" fmla="*/ 1325 w 2468"/>
              <a:gd name="T1" fmla="*/ 1659 h 2176"/>
              <a:gd name="T2" fmla="*/ 1127 w 2468"/>
              <a:gd name="T3" fmla="*/ 1659 h 2176"/>
              <a:gd name="T4" fmla="*/ 1127 w 2468"/>
              <a:gd name="T5" fmla="*/ 1202 h 2176"/>
              <a:gd name="T6" fmla="*/ 686 w 2468"/>
              <a:gd name="T7" fmla="*/ 1202 h 2176"/>
              <a:gd name="T8" fmla="*/ 686 w 2468"/>
              <a:gd name="T9" fmla="*/ 1005 h 2176"/>
              <a:gd name="T10" fmla="*/ 1127 w 2468"/>
              <a:gd name="T11" fmla="*/ 1005 h 2176"/>
              <a:gd name="T12" fmla="*/ 1127 w 2468"/>
              <a:gd name="T13" fmla="*/ 548 h 2176"/>
              <a:gd name="T14" fmla="*/ 1325 w 2468"/>
              <a:gd name="T15" fmla="*/ 548 h 2176"/>
              <a:gd name="T16" fmla="*/ 1325 w 2468"/>
              <a:gd name="T17" fmla="*/ 1005 h 2176"/>
              <a:gd name="T18" fmla="*/ 1782 w 2468"/>
              <a:gd name="T19" fmla="*/ 1005 h 2176"/>
              <a:gd name="T20" fmla="*/ 1782 w 2468"/>
              <a:gd name="T21" fmla="*/ 1202 h 2176"/>
              <a:gd name="T22" fmla="*/ 1325 w 2468"/>
              <a:gd name="T23" fmla="*/ 1202 h 2176"/>
              <a:gd name="T24" fmla="*/ 1325 w 2468"/>
              <a:gd name="T25" fmla="*/ 1659 h 2176"/>
              <a:gd name="T26" fmla="*/ 1325 w 2468"/>
              <a:gd name="T27" fmla="*/ 1659 h 2176"/>
              <a:gd name="T28" fmla="*/ 1889 w 2468"/>
              <a:gd name="T29" fmla="*/ 1963 h 2176"/>
              <a:gd name="T30" fmla="*/ 1234 w 2468"/>
              <a:gd name="T31" fmla="*/ 2176 h 2176"/>
              <a:gd name="T32" fmla="*/ 366 w 2468"/>
              <a:gd name="T33" fmla="*/ 1750 h 2176"/>
              <a:gd name="T34" fmla="*/ 564 w 2468"/>
              <a:gd name="T35" fmla="*/ 213 h 2176"/>
              <a:gd name="T36" fmla="*/ 1234 w 2468"/>
              <a:gd name="T37" fmla="*/ 0 h 2176"/>
              <a:gd name="T38" fmla="*/ 2102 w 2468"/>
              <a:gd name="T39" fmla="*/ 426 h 2176"/>
              <a:gd name="T40" fmla="*/ 1889 w 2468"/>
              <a:gd name="T41" fmla="*/ 1963 h 2176"/>
              <a:gd name="T42" fmla="*/ 1980 w 2468"/>
              <a:gd name="T43" fmla="*/ 518 h 2176"/>
              <a:gd name="T44" fmla="*/ 1234 w 2468"/>
              <a:gd name="T45" fmla="*/ 137 h 2176"/>
              <a:gd name="T46" fmla="*/ 655 w 2468"/>
              <a:gd name="T47" fmla="*/ 335 h 2176"/>
              <a:gd name="T48" fmla="*/ 472 w 2468"/>
              <a:gd name="T49" fmla="*/ 1659 h 2176"/>
              <a:gd name="T50" fmla="*/ 1234 w 2468"/>
              <a:gd name="T51" fmla="*/ 2039 h 2176"/>
              <a:gd name="T52" fmla="*/ 1813 w 2468"/>
              <a:gd name="T53" fmla="*/ 1841 h 2176"/>
              <a:gd name="T54" fmla="*/ 1980 w 2468"/>
              <a:gd name="T55" fmla="*/ 518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8" h="2176">
                <a:moveTo>
                  <a:pt x="1325" y="1659"/>
                </a:moveTo>
                <a:cubicBezTo>
                  <a:pt x="1127" y="1659"/>
                  <a:pt x="1127" y="1659"/>
                  <a:pt x="1127" y="1659"/>
                </a:cubicBezTo>
                <a:cubicBezTo>
                  <a:pt x="1127" y="1202"/>
                  <a:pt x="1127" y="1202"/>
                  <a:pt x="1127" y="1202"/>
                </a:cubicBezTo>
                <a:cubicBezTo>
                  <a:pt x="686" y="1202"/>
                  <a:pt x="686" y="1202"/>
                  <a:pt x="686" y="1202"/>
                </a:cubicBezTo>
                <a:cubicBezTo>
                  <a:pt x="686" y="1005"/>
                  <a:pt x="686" y="1005"/>
                  <a:pt x="686" y="1005"/>
                </a:cubicBezTo>
                <a:cubicBezTo>
                  <a:pt x="1127" y="1005"/>
                  <a:pt x="1127" y="1005"/>
                  <a:pt x="1127" y="1005"/>
                </a:cubicBezTo>
                <a:cubicBezTo>
                  <a:pt x="1127" y="548"/>
                  <a:pt x="1127" y="548"/>
                  <a:pt x="1127" y="548"/>
                </a:cubicBezTo>
                <a:cubicBezTo>
                  <a:pt x="1325" y="548"/>
                  <a:pt x="1325" y="548"/>
                  <a:pt x="1325" y="548"/>
                </a:cubicBezTo>
                <a:cubicBezTo>
                  <a:pt x="1325" y="1005"/>
                  <a:pt x="1325" y="1005"/>
                  <a:pt x="1325" y="1005"/>
                </a:cubicBezTo>
                <a:cubicBezTo>
                  <a:pt x="1782" y="1005"/>
                  <a:pt x="1782" y="1005"/>
                  <a:pt x="1782" y="1005"/>
                </a:cubicBezTo>
                <a:cubicBezTo>
                  <a:pt x="1782" y="1202"/>
                  <a:pt x="1782" y="1202"/>
                  <a:pt x="1782" y="1202"/>
                </a:cubicBezTo>
                <a:cubicBezTo>
                  <a:pt x="1325" y="1202"/>
                  <a:pt x="1325" y="1202"/>
                  <a:pt x="1325" y="1202"/>
                </a:cubicBezTo>
                <a:cubicBezTo>
                  <a:pt x="1325" y="1659"/>
                  <a:pt x="1325" y="1659"/>
                  <a:pt x="1325" y="1659"/>
                </a:cubicBezTo>
                <a:cubicBezTo>
                  <a:pt x="1325" y="1659"/>
                  <a:pt x="1325" y="1659"/>
                  <a:pt x="1325" y="1659"/>
                </a:cubicBezTo>
                <a:close/>
                <a:moveTo>
                  <a:pt x="1889" y="1963"/>
                </a:moveTo>
                <a:cubicBezTo>
                  <a:pt x="1691" y="2115"/>
                  <a:pt x="1462" y="2176"/>
                  <a:pt x="1234" y="2176"/>
                </a:cubicBezTo>
                <a:cubicBezTo>
                  <a:pt x="899" y="2176"/>
                  <a:pt x="579" y="2039"/>
                  <a:pt x="366" y="1750"/>
                </a:cubicBezTo>
                <a:cubicBezTo>
                  <a:pt x="0" y="1278"/>
                  <a:pt x="92" y="579"/>
                  <a:pt x="564" y="213"/>
                </a:cubicBezTo>
                <a:cubicBezTo>
                  <a:pt x="762" y="61"/>
                  <a:pt x="1005" y="0"/>
                  <a:pt x="1234" y="0"/>
                </a:cubicBezTo>
                <a:cubicBezTo>
                  <a:pt x="1554" y="0"/>
                  <a:pt x="1889" y="137"/>
                  <a:pt x="2102" y="426"/>
                </a:cubicBezTo>
                <a:cubicBezTo>
                  <a:pt x="2468" y="913"/>
                  <a:pt x="2376" y="1598"/>
                  <a:pt x="1889" y="1963"/>
                </a:cubicBezTo>
                <a:close/>
                <a:moveTo>
                  <a:pt x="1980" y="518"/>
                </a:moveTo>
                <a:cubicBezTo>
                  <a:pt x="1813" y="274"/>
                  <a:pt x="1523" y="137"/>
                  <a:pt x="1234" y="137"/>
                </a:cubicBezTo>
                <a:cubicBezTo>
                  <a:pt x="1021" y="137"/>
                  <a:pt x="823" y="213"/>
                  <a:pt x="655" y="335"/>
                </a:cubicBezTo>
                <a:cubicBezTo>
                  <a:pt x="244" y="655"/>
                  <a:pt x="152" y="1248"/>
                  <a:pt x="472" y="1659"/>
                </a:cubicBezTo>
                <a:cubicBezTo>
                  <a:pt x="655" y="1902"/>
                  <a:pt x="929" y="2039"/>
                  <a:pt x="1234" y="2039"/>
                </a:cubicBezTo>
                <a:cubicBezTo>
                  <a:pt x="1447" y="2039"/>
                  <a:pt x="1645" y="1978"/>
                  <a:pt x="1813" y="1841"/>
                </a:cubicBezTo>
                <a:cubicBezTo>
                  <a:pt x="2224" y="1522"/>
                  <a:pt x="2300" y="928"/>
                  <a:pt x="1980" y="51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56099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 Placeholder 2"/>
          <p:cNvSpPr>
            <a:spLocks noGrp="1"/>
          </p:cNvSpPr>
          <p:nvPr>
            <p:ph type="body" sz="quarter" idx="13"/>
          </p:nvPr>
        </p:nvSpPr>
        <p:spPr>
          <a:xfrm>
            <a:off x="613951" y="1225154"/>
            <a:ext cx="10971244" cy="1024684"/>
          </a:xfrm>
        </p:spPr>
        <p:txBody>
          <a:bodyPr/>
          <a:lstStyle/>
          <a:p>
            <a:r>
              <a:rPr lang="en-US" dirty="0">
                <a:solidFill>
                  <a:schemeClr val="accent2"/>
                </a:solidFill>
              </a:rPr>
              <a:t>Customer choice</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Managed and supported by Microsoft</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Reuse of common tools, documentation, samples from Hadoop/Linux ecosystem</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Open source analytics with industry-leading SLA</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Enterprise-grade security and monitoring</a:t>
            </a:r>
          </a:p>
          <a:p>
            <a:pPr marL="349724" lvl="1" indent="-349724" defTabSz="932597">
              <a:lnSpc>
                <a:spcPts val="2244"/>
              </a:lnSpc>
              <a:buClr>
                <a:schemeClr val="tx1"/>
              </a:buClr>
              <a:buSzPct val="75000"/>
              <a:buFont typeface="Wingdings" panose="05000000000000000000" pitchFamily="2" charset="2"/>
              <a:buChar char="v"/>
            </a:pPr>
            <a:r>
              <a:rPr lang="en-US" sz="1836" dirty="0">
                <a:solidFill>
                  <a:schemeClr val="tx1">
                    <a:lumMod val="65000"/>
                    <a:lumOff val="35000"/>
                  </a:schemeClr>
                </a:solidFill>
              </a:rPr>
              <a:t>Integration with analytics and BI tools</a:t>
            </a:r>
          </a:p>
        </p:txBody>
      </p:sp>
      <p:sp>
        <p:nvSpPr>
          <p:cNvPr id="2" name="Title 1"/>
          <p:cNvSpPr>
            <a:spLocks noGrp="1"/>
          </p:cNvSpPr>
          <p:nvPr>
            <p:ph type="title" idx="4294967295"/>
          </p:nvPr>
        </p:nvSpPr>
        <p:spPr>
          <a:xfrm>
            <a:off x="546520" y="296296"/>
            <a:ext cx="11889073" cy="918031"/>
          </a:xfrm>
        </p:spPr>
        <p:txBody>
          <a:bodyPr>
            <a:normAutofit fontScale="90000"/>
          </a:bodyPr>
          <a:lstStyle/>
          <a:p>
            <a:r>
              <a:rPr lang="en-US" dirty="0"/>
              <a:t>HDInsight: Optimized for the Cloud</a:t>
            </a:r>
          </a:p>
        </p:txBody>
      </p:sp>
      <p:sp>
        <p:nvSpPr>
          <p:cNvPr id="216" name="Rectangle 215"/>
          <p:cNvSpPr/>
          <p:nvPr/>
        </p:nvSpPr>
        <p:spPr>
          <a:xfrm>
            <a:off x="1315239" y="4303752"/>
            <a:ext cx="3901595" cy="871154"/>
          </a:xfrm>
          <a:prstGeom prst="rect">
            <a:avLst/>
          </a:prstGeom>
          <a:noFill/>
          <a:ln w="44450" cap="flat" cmpd="sng" algn="ctr">
            <a:solidFill>
              <a:srgbClr val="0072C6"/>
            </a:solidFill>
            <a:prstDash val="solid"/>
          </a:ln>
          <a:effectLst/>
        </p:spPr>
        <p:txBody>
          <a:bodyPr wrap="square" lIns="179260" tIns="134445" rIns="179260" bIns="134445"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2745" kern="0" dirty="0">
              <a:gradFill>
                <a:gsLst>
                  <a:gs pos="6299">
                    <a:srgbClr val="FFFFFF"/>
                  </a:gs>
                  <a:gs pos="28000">
                    <a:srgbClr val="FFFFFF"/>
                  </a:gs>
                </a:gsLst>
                <a:lin ang="5400000" scaled="0"/>
              </a:gradFill>
              <a:latin typeface="Segoe UI Light"/>
            </a:endParaRPr>
          </a:p>
        </p:txBody>
      </p:sp>
      <p:pic>
        <p:nvPicPr>
          <p:cNvPr id="219" name="Picture 218"/>
          <p:cNvPicPr>
            <a:picLocks noChangeAspect="1"/>
          </p:cNvPicPr>
          <p:nvPr/>
        </p:nvPicPr>
        <p:blipFill rotWithShape="1">
          <a:blip r:embed="rId3" cstate="email">
            <a:extLst>
              <a:ext uri="{28A0092B-C50C-407E-A947-70E740481C1C}">
                <a14:useLocalDpi xmlns:a14="http://schemas.microsoft.com/office/drawing/2010/main" val="0"/>
              </a:ext>
            </a:extLst>
          </a:blip>
          <a:srcRect t="21607" b="23108"/>
          <a:stretch/>
        </p:blipFill>
        <p:spPr>
          <a:xfrm>
            <a:off x="2477831" y="4360753"/>
            <a:ext cx="2166998" cy="757152"/>
          </a:xfrm>
          <a:prstGeom prst="rect">
            <a:avLst/>
          </a:prstGeom>
        </p:spPr>
      </p:pic>
      <p:sp>
        <p:nvSpPr>
          <p:cNvPr id="222" name="Freeform 221"/>
          <p:cNvSpPr>
            <a:spLocks/>
          </p:cNvSpPr>
          <p:nvPr/>
        </p:nvSpPr>
        <p:spPr bwMode="auto">
          <a:xfrm>
            <a:off x="167921" y="4429461"/>
            <a:ext cx="2193185" cy="1490889"/>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7"/>
            <a:endParaRPr lang="en-US" dirty="0">
              <a:solidFill>
                <a:srgbClr val="000000"/>
              </a:solidFill>
            </a:endParaRPr>
          </a:p>
        </p:txBody>
      </p:sp>
      <p:sp>
        <p:nvSpPr>
          <p:cNvPr id="223" name="Freeform 222"/>
          <p:cNvSpPr>
            <a:spLocks noEditPoints="1"/>
          </p:cNvSpPr>
          <p:nvPr/>
        </p:nvSpPr>
        <p:spPr bwMode="auto">
          <a:xfrm>
            <a:off x="557089" y="4764488"/>
            <a:ext cx="1312774" cy="988820"/>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noFill/>
            <a:prstDash val="solid"/>
            <a:headEnd type="none" w="med" len="med"/>
            <a:tailEnd type="none" w="med" len="med"/>
          </a:ln>
          <a:effectLst/>
        </p:spPr>
        <p:txBody>
          <a:bodyPr rot="0" spcFirstLastPara="0" vert="horz" wrap="square" lIns="175665" tIns="140532" rIns="175665" bIns="14053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567">
              <a:lnSpc>
                <a:spcPct val="90000"/>
              </a:lnSpc>
            </a:pPr>
            <a:endParaRPr lang="en-US" sz="115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24" name="Picture 223"/>
          <p:cNvPicPr>
            <a:picLocks noChangeAspect="1"/>
          </p:cNvPicPr>
          <p:nvPr/>
        </p:nvPicPr>
        <p:blipFill>
          <a:blip r:embed="rId4"/>
          <a:stretch>
            <a:fillRect/>
          </a:stretch>
        </p:blipFill>
        <p:spPr>
          <a:xfrm>
            <a:off x="5604434" y="4411533"/>
            <a:ext cx="6808856" cy="2438265"/>
          </a:xfrm>
          <a:prstGeom prst="rect">
            <a:avLst/>
          </a:prstGeom>
        </p:spPr>
      </p:pic>
    </p:spTree>
    <p:extLst>
      <p:ext uri="{BB962C8B-B14F-4D97-AF65-F5344CB8AC3E}">
        <p14:creationId xmlns:p14="http://schemas.microsoft.com/office/powerpoint/2010/main" val="278707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75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HDInsight supports Hive</a:t>
            </a:r>
          </a:p>
        </p:txBody>
      </p:sp>
      <p:sp>
        <p:nvSpPr>
          <p:cNvPr id="143" name="Text Placeholder 2"/>
          <p:cNvSpPr txBox="1">
            <a:spLocks/>
          </p:cNvSpPr>
          <p:nvPr/>
        </p:nvSpPr>
        <p:spPr>
          <a:xfrm>
            <a:off x="275481" y="1187813"/>
            <a:ext cx="11887878" cy="3635952"/>
          </a:xfrm>
          <a:prstGeom prst="rect">
            <a:avLst/>
          </a:prstGeom>
        </p:spPr>
        <p:txBody>
          <a:bodyPr vert="horz" wrap="square" lIns="149217" tIns="93260" rIns="149217" bIns="9326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2920">
                      <a:schemeClr val="tx2"/>
                    </a:gs>
                    <a:gs pos="39000">
                      <a:schemeClr val="tx2"/>
                    </a:gs>
                  </a:gsLst>
                  <a:lin ang="5400000" scaled="0"/>
                </a:gradFill>
                <a:latin typeface="+mj-lt"/>
                <a:ea typeface="+mn-ea"/>
                <a:cs typeface="+mn-cs"/>
              </a:defRPr>
            </a:lvl1pPr>
            <a:lvl2pPr marL="28012"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1629" lvl="1" indent="-341629">
              <a:defRPr/>
            </a:pPr>
            <a:r>
              <a:rPr lang="en-US" sz="2400" dirty="0">
                <a:solidFill>
                  <a:schemeClr val="accent2"/>
                </a:solidFill>
              </a:rPr>
              <a:t>SQL-like queries on Hadoop data in HDInsight</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HDInsight provides easy-to-use graphical query interface for Hive</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HiveQL is a SQL-like language (a dialect of SQL)</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Hive structures include well-understood database concepts such as tables, rows, columns, partitions</a:t>
            </a:r>
          </a:p>
          <a:p>
            <a:pPr marL="349724" indent="-349724" defTabSz="932597">
              <a:lnSpc>
                <a:spcPts val="2244"/>
              </a:lnSpc>
              <a:buClr>
                <a:schemeClr val="tx1"/>
              </a:buClr>
              <a:buSzPct val="75000"/>
              <a:buFont typeface="Wingdings" panose="05000000000000000000" pitchFamily="2" charset="2"/>
              <a:buChar char="v"/>
              <a:defRPr/>
            </a:pPr>
            <a:r>
              <a:rPr lang="en-US" sz="1836" dirty="0">
                <a:solidFill>
                  <a:schemeClr val="tx1">
                    <a:lumMod val="65000"/>
                    <a:lumOff val="35000"/>
                  </a:schemeClr>
                </a:solidFill>
                <a:latin typeface="+mn-lt"/>
              </a:rPr>
              <a:t>Compiled into MapReduce jobs that are executed on Hadoop</a:t>
            </a:r>
          </a:p>
          <a:p>
            <a:pPr marL="341629" lvl="1" indent="-341629">
              <a:defRPr/>
            </a:pPr>
            <a:r>
              <a:rPr lang="en-US" sz="2400" dirty="0">
                <a:solidFill>
                  <a:schemeClr val="accent2"/>
                </a:solidFill>
              </a:rPr>
              <a:t>Dramatic performance gains with Stinger/</a:t>
            </a:r>
            <a:r>
              <a:rPr lang="en-US" sz="2400" dirty="0" err="1">
                <a:solidFill>
                  <a:schemeClr val="accent2"/>
                </a:solidFill>
              </a:rPr>
              <a:t>Tez</a:t>
            </a:r>
            <a:r>
              <a:rPr lang="en-US" sz="2400" dirty="0">
                <a:solidFill>
                  <a:schemeClr val="accent2"/>
                </a:solidFill>
              </a:rPr>
              <a:t>, Interactive Mode with Hive LLAP</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Stinger is a Microsoft, Hortonworks, and OSS-driven initiative to bring interactive queries with Hive</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Query execution engine technology from Microsoft SQL Server to Hive</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Performance gains up to 100x</a:t>
            </a:r>
          </a:p>
          <a:p>
            <a:pPr marL="349724" indent="-349724" defTabSz="932597">
              <a:lnSpc>
                <a:spcPts val="2244"/>
              </a:lnSpc>
              <a:buClr>
                <a:schemeClr val="tx1"/>
              </a:buClr>
              <a:buSzPct val="75000"/>
              <a:buFont typeface="Wingdings" panose="05000000000000000000" pitchFamily="2" charset="2"/>
              <a:buChar char="v"/>
              <a:defRPr/>
            </a:pPr>
            <a:r>
              <a:rPr lang="en-US" sz="1600" dirty="0">
                <a:solidFill>
                  <a:schemeClr val="tx1">
                    <a:lumMod val="65000"/>
                    <a:lumOff val="35000"/>
                  </a:schemeClr>
                </a:solidFill>
                <a:latin typeface="+mn-lt"/>
              </a:rPr>
              <a:t>Hive LLAP for in-memory processing for providing real-time interactive data processing and 25x speed-ups</a:t>
            </a:r>
          </a:p>
        </p:txBody>
      </p:sp>
      <p:grpSp>
        <p:nvGrpSpPr>
          <p:cNvPr id="144" name="Group 143"/>
          <p:cNvGrpSpPr/>
          <p:nvPr/>
        </p:nvGrpSpPr>
        <p:grpSpPr>
          <a:xfrm>
            <a:off x="1347126" y="4333360"/>
            <a:ext cx="10265737" cy="2618204"/>
            <a:chOff x="1525136" y="4654063"/>
            <a:chExt cx="10267193" cy="2618575"/>
          </a:xfrm>
        </p:grpSpPr>
        <p:grpSp>
          <p:nvGrpSpPr>
            <p:cNvPr id="145" name="Group 1"/>
            <p:cNvGrpSpPr/>
            <p:nvPr/>
          </p:nvGrpSpPr>
          <p:grpSpPr>
            <a:xfrm>
              <a:off x="1525136" y="4654063"/>
              <a:ext cx="10267193" cy="2618575"/>
              <a:chOff x="6622308" y="3214779"/>
              <a:chExt cx="7011516" cy="2001835"/>
            </a:xfrm>
          </p:grpSpPr>
          <p:sp>
            <p:nvSpPr>
              <p:cNvPr id="149" name="Rectangle 4"/>
              <p:cNvSpPr/>
              <p:nvPr/>
            </p:nvSpPr>
            <p:spPr bwMode="auto">
              <a:xfrm>
                <a:off x="9357223" y="3308121"/>
                <a:ext cx="4276601" cy="1803445"/>
              </a:xfrm>
              <a:prstGeom prst="rect">
                <a:avLst/>
              </a:prstGeom>
              <a:solidFill>
                <a:srgbClr val="50505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Isosceles Triangle 29"/>
              <p:cNvSpPr/>
              <p:nvPr/>
            </p:nvSpPr>
            <p:spPr bwMode="auto">
              <a:xfrm rot="16200000">
                <a:off x="7706277" y="3456373"/>
                <a:ext cx="1801472" cy="1461530"/>
              </a:xfrm>
              <a:custGeom>
                <a:avLst/>
                <a:gdLst>
                  <a:gd name="connsiteX0" fmla="*/ 0 w 1960498"/>
                  <a:gd name="connsiteY0" fmla="*/ 1481026 h 1481026"/>
                  <a:gd name="connsiteX1" fmla="*/ 930335 w 1960498"/>
                  <a:gd name="connsiteY1" fmla="*/ 0 h 1481026"/>
                  <a:gd name="connsiteX2" fmla="*/ 1960498 w 1960498"/>
                  <a:gd name="connsiteY2" fmla="*/ 1481026 h 1481026"/>
                  <a:gd name="connsiteX3" fmla="*/ 0 w 1960498"/>
                  <a:gd name="connsiteY3" fmla="*/ 1481026 h 1481026"/>
                  <a:gd name="connsiteX0" fmla="*/ 0 w 1801472"/>
                  <a:gd name="connsiteY0" fmla="*/ 1490965 h 1490965"/>
                  <a:gd name="connsiteX1" fmla="*/ 771309 w 1801472"/>
                  <a:gd name="connsiteY1" fmla="*/ 0 h 1490965"/>
                  <a:gd name="connsiteX2" fmla="*/ 1801472 w 1801472"/>
                  <a:gd name="connsiteY2" fmla="*/ 1481026 h 1490965"/>
                  <a:gd name="connsiteX3" fmla="*/ 0 w 1801472"/>
                  <a:gd name="connsiteY3" fmla="*/ 1490965 h 1490965"/>
                </a:gdLst>
                <a:ahLst/>
                <a:cxnLst>
                  <a:cxn ang="0">
                    <a:pos x="connsiteX0" y="connsiteY0"/>
                  </a:cxn>
                  <a:cxn ang="0">
                    <a:pos x="connsiteX1" y="connsiteY1"/>
                  </a:cxn>
                  <a:cxn ang="0">
                    <a:pos x="connsiteX2" y="connsiteY2"/>
                  </a:cxn>
                  <a:cxn ang="0">
                    <a:pos x="connsiteX3" y="connsiteY3"/>
                  </a:cxn>
                </a:cxnLst>
                <a:rect l="l" t="t" r="r" b="b"/>
                <a:pathLst>
                  <a:path w="1801472" h="1490965">
                    <a:moveTo>
                      <a:pt x="0" y="1490965"/>
                    </a:moveTo>
                    <a:lnTo>
                      <a:pt x="771309" y="0"/>
                    </a:lnTo>
                    <a:lnTo>
                      <a:pt x="1801472" y="1481026"/>
                    </a:lnTo>
                    <a:lnTo>
                      <a:pt x="0" y="1490965"/>
                    </a:lnTo>
                    <a:close/>
                  </a:path>
                </a:pathLst>
              </a:custGeom>
              <a:solidFill>
                <a:srgbClr val="50505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2"/>
              <p:cNvSpPr/>
              <p:nvPr/>
            </p:nvSpPr>
            <p:spPr bwMode="auto">
              <a:xfrm>
                <a:off x="6730443" y="4598770"/>
                <a:ext cx="1288040" cy="449188"/>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TextBox 763"/>
              <p:cNvSpPr txBox="1"/>
              <p:nvPr/>
            </p:nvSpPr>
            <p:spPr>
              <a:xfrm>
                <a:off x="7815688" y="3357443"/>
                <a:ext cx="1197206" cy="237405"/>
              </a:xfrm>
              <a:prstGeom prst="rect">
                <a:avLst/>
              </a:prstGeom>
              <a:noFill/>
            </p:spPr>
            <p:txBody>
              <a:bodyPr wrap="square" lIns="0" tIns="0" rIns="0" bIns="0"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defTabSz="932597">
                  <a:defRPr/>
                </a:pPr>
                <a:r>
                  <a:rPr lang="en-US" sz="1099" kern="0" dirty="0"/>
                  <a:t>Microsoft contribution to Apache code</a:t>
                </a:r>
              </a:p>
            </p:txBody>
          </p:sp>
          <p:cxnSp>
            <p:nvCxnSpPr>
              <p:cNvPr id="153" name="Elbow Connector 10"/>
              <p:cNvCxnSpPr>
                <a:endCxn id="237" idx="2"/>
              </p:cNvCxnSpPr>
              <p:nvPr/>
            </p:nvCxnSpPr>
            <p:spPr>
              <a:xfrm rot="5400000">
                <a:off x="7768131" y="3889443"/>
                <a:ext cx="774544" cy="273845"/>
              </a:xfrm>
              <a:prstGeom prst="bentConnector2">
                <a:avLst/>
              </a:prstGeom>
              <a:noFill/>
              <a:ln w="9525" cap="flat" cmpd="sng" algn="ctr">
                <a:solidFill>
                  <a:srgbClr val="FFFFFF"/>
                </a:solidFill>
                <a:prstDash val="solid"/>
                <a:headEnd type="none" w="med" len="med"/>
                <a:tailEnd type="none" w="med" len="med"/>
              </a:ln>
              <a:effectLst/>
            </p:spPr>
          </p:cxnSp>
          <p:sp>
            <p:nvSpPr>
              <p:cNvPr id="154" name="TextBox 5"/>
              <p:cNvSpPr txBox="1"/>
              <p:nvPr/>
            </p:nvSpPr>
            <p:spPr>
              <a:xfrm>
                <a:off x="6622308" y="4853180"/>
                <a:ext cx="1274956" cy="344578"/>
              </a:xfrm>
              <a:prstGeom prst="rect">
                <a:avLst/>
              </a:prstGeom>
              <a:noFill/>
            </p:spPr>
            <p:txBody>
              <a:bodyPr wrap="square" lIns="182854" tIns="146283" rIns="182854" bIns="146283" rtlCol="0">
                <a:spAutoFit/>
              </a:bodyPr>
              <a:lstStyle/>
              <a:p>
                <a:pPr defTabSz="932597">
                  <a:lnSpc>
                    <a:spcPct val="90000"/>
                  </a:lnSpc>
                  <a:defRPr/>
                </a:pPr>
                <a:r>
                  <a:rPr lang="en-US" sz="1099" kern="0" dirty="0">
                    <a:solidFill>
                      <a:srgbClr val="FFFFFF"/>
                    </a:solidFill>
                  </a:rPr>
                  <a:t>Hadoop 2.0</a:t>
                </a:r>
              </a:p>
            </p:txBody>
          </p:sp>
          <p:sp>
            <p:nvSpPr>
              <p:cNvPr id="155" name="Rectangle 6"/>
              <p:cNvSpPr/>
              <p:nvPr/>
            </p:nvSpPr>
            <p:spPr bwMode="auto">
              <a:xfrm>
                <a:off x="9510272" y="3570970"/>
                <a:ext cx="517236" cy="1079387"/>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1400s</a:t>
                </a:r>
              </a:p>
            </p:txBody>
          </p:sp>
          <p:sp>
            <p:nvSpPr>
              <p:cNvPr id="156" name="Rectangle 7"/>
              <p:cNvSpPr/>
              <p:nvPr/>
            </p:nvSpPr>
            <p:spPr bwMode="auto">
              <a:xfrm>
                <a:off x="10391131" y="4115314"/>
                <a:ext cx="517236" cy="535041"/>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44.3s</a:t>
                </a:r>
              </a:p>
            </p:txBody>
          </p:sp>
          <p:sp>
            <p:nvSpPr>
              <p:cNvPr id="157" name="Rectangle 8"/>
              <p:cNvSpPr/>
              <p:nvPr/>
            </p:nvSpPr>
            <p:spPr bwMode="auto">
              <a:xfrm>
                <a:off x="11271990" y="4360348"/>
                <a:ext cx="517236" cy="290009"/>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35.1s</a:t>
                </a:r>
              </a:p>
            </p:txBody>
          </p:sp>
          <p:sp>
            <p:nvSpPr>
              <p:cNvPr id="158" name="TextBox 9"/>
              <p:cNvSpPr txBox="1"/>
              <p:nvPr/>
            </p:nvSpPr>
            <p:spPr>
              <a:xfrm>
                <a:off x="9329239" y="3214779"/>
                <a:ext cx="2715470" cy="398580"/>
              </a:xfrm>
              <a:prstGeom prst="rect">
                <a:avLst/>
              </a:prstGeom>
              <a:noFill/>
            </p:spPr>
            <p:txBody>
              <a:bodyPr wrap="square" lIns="182854" tIns="146283" rIns="182854" bIns="146283" rtlCol="0">
                <a:spAutoFit/>
              </a:bodyPr>
              <a:lstStyle/>
              <a:p>
                <a:pPr defTabSz="932597">
                  <a:lnSpc>
                    <a:spcPct val="90000"/>
                  </a:lnSpc>
                  <a:defRPr/>
                </a:pPr>
                <a:r>
                  <a:rPr lang="en-US" sz="1599" kern="0" dirty="0">
                    <a:solidFill>
                      <a:schemeClr val="bg1"/>
                    </a:solidFill>
                  </a:rPr>
                  <a:t>Sample Query</a:t>
                </a:r>
              </a:p>
            </p:txBody>
          </p:sp>
          <p:sp>
            <p:nvSpPr>
              <p:cNvPr id="159" name="TextBox 10"/>
              <p:cNvSpPr txBox="1"/>
              <p:nvPr/>
            </p:nvSpPr>
            <p:spPr>
              <a:xfrm>
                <a:off x="9337775" y="4645330"/>
                <a:ext cx="876665" cy="398580"/>
              </a:xfrm>
              <a:prstGeom prst="rect">
                <a:avLst/>
              </a:prstGeom>
              <a:noFill/>
            </p:spPr>
            <p:txBody>
              <a:bodyPr wrap="square" lIns="182854" tIns="146283" rIns="182854" bIns="146283" rtlCol="0">
                <a:spAutoFit/>
              </a:bodyPr>
              <a:lstStyle/>
              <a:p>
                <a:pPr defTabSz="932597">
                  <a:lnSpc>
                    <a:spcPct val="90000"/>
                  </a:lnSpc>
                  <a:defRPr/>
                </a:pPr>
                <a:r>
                  <a:rPr lang="en-US" sz="1599" kern="0" dirty="0">
                    <a:solidFill>
                      <a:srgbClr val="F8F8F8"/>
                    </a:solidFill>
                  </a:rPr>
                  <a:t>Hive 10</a:t>
                </a:r>
              </a:p>
            </p:txBody>
          </p:sp>
          <p:sp>
            <p:nvSpPr>
              <p:cNvPr id="160" name="TextBox 11"/>
              <p:cNvSpPr txBox="1"/>
              <p:nvPr/>
            </p:nvSpPr>
            <p:spPr>
              <a:xfrm>
                <a:off x="10151421" y="4645330"/>
                <a:ext cx="964195" cy="571284"/>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1.3 /</a:t>
                </a:r>
                <a:br>
                  <a:rPr lang="en-US" sz="1599" kern="0" dirty="0">
                    <a:solidFill>
                      <a:srgbClr val="F8F8F8"/>
                    </a:solidFill>
                  </a:rPr>
                </a:br>
                <a:r>
                  <a:rPr lang="en-US" sz="1599" kern="0" dirty="0">
                    <a:solidFill>
                      <a:srgbClr val="F8F8F8"/>
                    </a:solidFill>
                  </a:rPr>
                  <a:t>Hive 11</a:t>
                </a:r>
              </a:p>
            </p:txBody>
          </p:sp>
          <p:sp>
            <p:nvSpPr>
              <p:cNvPr id="161" name="TextBox 12"/>
              <p:cNvSpPr txBox="1"/>
              <p:nvPr/>
            </p:nvSpPr>
            <p:spPr>
              <a:xfrm>
                <a:off x="11070255" y="4645330"/>
                <a:ext cx="964195" cy="398580"/>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2.0</a:t>
                </a:r>
              </a:p>
            </p:txBody>
          </p:sp>
          <p:cxnSp>
            <p:nvCxnSpPr>
              <p:cNvPr id="162" name="Straight Connector 13"/>
              <p:cNvCxnSpPr/>
              <p:nvPr/>
            </p:nvCxnSpPr>
            <p:spPr>
              <a:xfrm>
                <a:off x="9395882" y="4645331"/>
                <a:ext cx="3988356" cy="1096"/>
              </a:xfrm>
              <a:prstGeom prst="line">
                <a:avLst/>
              </a:prstGeom>
              <a:noFill/>
              <a:ln w="9525" cap="flat" cmpd="sng" algn="ctr">
                <a:solidFill>
                  <a:srgbClr val="505050">
                    <a:lumMod val="75000"/>
                  </a:srgbClr>
                </a:solidFill>
                <a:prstDash val="solid"/>
                <a:headEnd type="none"/>
                <a:tailEnd type="none"/>
              </a:ln>
              <a:effectLst/>
            </p:spPr>
          </p:cxnSp>
          <p:sp>
            <p:nvSpPr>
              <p:cNvPr id="163" name="TextBox 14"/>
              <p:cNvSpPr txBox="1"/>
              <p:nvPr/>
            </p:nvSpPr>
            <p:spPr>
              <a:xfrm>
                <a:off x="10374691" y="3978633"/>
                <a:ext cx="728039" cy="118703"/>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32x Speedup</a:t>
                </a:r>
              </a:p>
            </p:txBody>
          </p:sp>
          <p:sp>
            <p:nvSpPr>
              <p:cNvPr id="164" name="TextBox 15"/>
              <p:cNvSpPr txBox="1"/>
              <p:nvPr/>
            </p:nvSpPr>
            <p:spPr>
              <a:xfrm>
                <a:off x="11282951" y="4113927"/>
                <a:ext cx="728039" cy="237405"/>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40X</a:t>
                </a:r>
              </a:p>
              <a:p>
                <a:pPr defTabSz="932597">
                  <a:lnSpc>
                    <a:spcPct val="90000"/>
                  </a:lnSpc>
                  <a:defRPr/>
                </a:pPr>
                <a:r>
                  <a:rPr lang="en-US" sz="1099" kern="0" dirty="0">
                    <a:solidFill>
                      <a:schemeClr val="bg1"/>
                    </a:solidFill>
                  </a:rPr>
                  <a:t>Speedup</a:t>
                </a:r>
              </a:p>
            </p:txBody>
          </p:sp>
          <p:grpSp>
            <p:nvGrpSpPr>
              <p:cNvPr id="165" name="Group 73"/>
              <p:cNvGrpSpPr/>
              <p:nvPr/>
            </p:nvGrpSpPr>
            <p:grpSpPr>
              <a:xfrm>
                <a:off x="6730443" y="4115315"/>
                <a:ext cx="1288043" cy="934525"/>
                <a:chOff x="-1148535" y="2797985"/>
                <a:chExt cx="1421075" cy="1031045"/>
              </a:xfrm>
            </p:grpSpPr>
            <p:grpSp>
              <p:nvGrpSpPr>
                <p:cNvPr id="245" name="Group 541"/>
                <p:cNvGrpSpPr/>
                <p:nvPr/>
              </p:nvGrpSpPr>
              <p:grpSpPr>
                <a:xfrm>
                  <a:off x="-603453" y="2797985"/>
                  <a:ext cx="330913" cy="380741"/>
                  <a:chOff x="732997" y="4287556"/>
                  <a:chExt cx="469611" cy="540324"/>
                </a:xfrm>
              </p:grpSpPr>
              <p:sp>
                <p:nvSpPr>
                  <p:cNvPr id="280"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81"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82"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6" name="Group 542"/>
                <p:cNvGrpSpPr/>
                <p:nvPr/>
              </p:nvGrpSpPr>
              <p:grpSpPr>
                <a:xfrm>
                  <a:off x="-330913" y="2959181"/>
                  <a:ext cx="330913" cy="380741"/>
                  <a:chOff x="885397" y="4439956"/>
                  <a:chExt cx="469611" cy="540324"/>
                </a:xfrm>
              </p:grpSpPr>
              <p:sp>
                <p:nvSpPr>
                  <p:cNvPr id="27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7" name="Group 543"/>
                <p:cNvGrpSpPr/>
                <p:nvPr/>
              </p:nvGrpSpPr>
              <p:grpSpPr>
                <a:xfrm>
                  <a:off x="-58373" y="3134132"/>
                  <a:ext cx="330913" cy="371399"/>
                  <a:chOff x="885397" y="4453213"/>
                  <a:chExt cx="469611" cy="527067"/>
                </a:xfrm>
              </p:grpSpPr>
              <p:sp>
                <p:nvSpPr>
                  <p:cNvPr id="274"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5"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6" name="Freeform 16"/>
                  <p:cNvSpPr>
                    <a:spLocks/>
                  </p:cNvSpPr>
                  <p:nvPr/>
                </p:nvSpPr>
                <p:spPr bwMode="auto">
                  <a:xfrm>
                    <a:off x="885397" y="4453213"/>
                    <a:ext cx="469611" cy="269775"/>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48" name="Group 74"/>
                <p:cNvGrpSpPr/>
                <p:nvPr/>
              </p:nvGrpSpPr>
              <p:grpSpPr>
                <a:xfrm>
                  <a:off x="-869886" y="2959494"/>
                  <a:ext cx="875993" cy="707553"/>
                  <a:chOff x="-860361" y="2988069"/>
                  <a:chExt cx="875993" cy="707553"/>
                </a:xfrm>
              </p:grpSpPr>
              <p:grpSp>
                <p:nvGrpSpPr>
                  <p:cNvPr id="262" name="Group 558"/>
                  <p:cNvGrpSpPr/>
                  <p:nvPr/>
                </p:nvGrpSpPr>
                <p:grpSpPr>
                  <a:xfrm>
                    <a:off x="-860361" y="2988069"/>
                    <a:ext cx="330913" cy="380741"/>
                    <a:chOff x="732997" y="4287556"/>
                    <a:chExt cx="469611" cy="540324"/>
                  </a:xfrm>
                </p:grpSpPr>
                <p:sp>
                  <p:nvSpPr>
                    <p:cNvPr id="27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3"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63" name="Group 559"/>
                  <p:cNvGrpSpPr/>
                  <p:nvPr/>
                </p:nvGrpSpPr>
                <p:grpSpPr>
                  <a:xfrm>
                    <a:off x="-587821" y="3149265"/>
                    <a:ext cx="330913" cy="380741"/>
                    <a:chOff x="885397" y="4439956"/>
                    <a:chExt cx="469611" cy="540324"/>
                  </a:xfrm>
                </p:grpSpPr>
                <p:sp>
                  <p:nvSpPr>
                    <p:cNvPr id="26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7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64" name="Group 560"/>
                  <p:cNvGrpSpPr/>
                  <p:nvPr/>
                </p:nvGrpSpPr>
                <p:grpSpPr>
                  <a:xfrm>
                    <a:off x="-315281" y="3318585"/>
                    <a:ext cx="330913" cy="377037"/>
                    <a:chOff x="885397" y="4445213"/>
                    <a:chExt cx="469611" cy="535067"/>
                  </a:xfrm>
                </p:grpSpPr>
                <p:sp>
                  <p:nvSpPr>
                    <p:cNvPr id="26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7"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249" name="Group 545"/>
                <p:cNvGrpSpPr/>
                <p:nvPr/>
              </p:nvGrpSpPr>
              <p:grpSpPr>
                <a:xfrm>
                  <a:off x="-1148535" y="3121480"/>
                  <a:ext cx="875993" cy="707550"/>
                  <a:chOff x="-860361" y="2988069"/>
                  <a:chExt cx="875993" cy="707550"/>
                </a:xfrm>
              </p:grpSpPr>
              <p:grpSp>
                <p:nvGrpSpPr>
                  <p:cNvPr id="250" name="Group 546"/>
                  <p:cNvGrpSpPr/>
                  <p:nvPr/>
                </p:nvGrpSpPr>
                <p:grpSpPr>
                  <a:xfrm>
                    <a:off x="-860361" y="2988069"/>
                    <a:ext cx="330913" cy="380741"/>
                    <a:chOff x="732997" y="4287556"/>
                    <a:chExt cx="469611" cy="540324"/>
                  </a:xfrm>
                </p:grpSpPr>
                <p:sp>
                  <p:nvSpPr>
                    <p:cNvPr id="259"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0"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61"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51" name="Group 547"/>
                  <p:cNvGrpSpPr/>
                  <p:nvPr/>
                </p:nvGrpSpPr>
                <p:grpSpPr>
                  <a:xfrm>
                    <a:off x="-587821" y="3152972"/>
                    <a:ext cx="330913" cy="377037"/>
                    <a:chOff x="885397" y="4445213"/>
                    <a:chExt cx="469611" cy="535067"/>
                  </a:xfrm>
                </p:grpSpPr>
                <p:sp>
                  <p:nvSpPr>
                    <p:cNvPr id="25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8"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52" name="Group 548"/>
                  <p:cNvGrpSpPr/>
                  <p:nvPr/>
                </p:nvGrpSpPr>
                <p:grpSpPr>
                  <a:xfrm>
                    <a:off x="-315281" y="3314878"/>
                    <a:ext cx="330913" cy="380741"/>
                    <a:chOff x="885397" y="4439956"/>
                    <a:chExt cx="469611" cy="540324"/>
                  </a:xfrm>
                </p:grpSpPr>
                <p:sp>
                  <p:nvSpPr>
                    <p:cNvPr id="253"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4"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55"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grpSp>
            <p:nvGrpSpPr>
              <p:cNvPr id="166" name="Group 73"/>
              <p:cNvGrpSpPr/>
              <p:nvPr/>
            </p:nvGrpSpPr>
            <p:grpSpPr>
              <a:xfrm>
                <a:off x="6730440" y="3858721"/>
                <a:ext cx="1288043" cy="934525"/>
                <a:chOff x="-1148535" y="2797985"/>
                <a:chExt cx="1421075" cy="1031045"/>
              </a:xfrm>
            </p:grpSpPr>
            <p:grpSp>
              <p:nvGrpSpPr>
                <p:cNvPr id="207" name="Group 541"/>
                <p:cNvGrpSpPr/>
                <p:nvPr/>
              </p:nvGrpSpPr>
              <p:grpSpPr>
                <a:xfrm>
                  <a:off x="-603453" y="2797985"/>
                  <a:ext cx="330913" cy="380741"/>
                  <a:chOff x="732997" y="4287556"/>
                  <a:chExt cx="469611" cy="540324"/>
                </a:xfrm>
              </p:grpSpPr>
              <p:sp>
                <p:nvSpPr>
                  <p:cNvPr id="242"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3"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4"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08" name="Group 542"/>
                <p:cNvGrpSpPr/>
                <p:nvPr/>
              </p:nvGrpSpPr>
              <p:grpSpPr>
                <a:xfrm>
                  <a:off x="-330913" y="2959181"/>
                  <a:ext cx="330913" cy="380741"/>
                  <a:chOff x="885397" y="4439956"/>
                  <a:chExt cx="469611" cy="540324"/>
                </a:xfrm>
              </p:grpSpPr>
              <p:sp>
                <p:nvSpPr>
                  <p:cNvPr id="23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41"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09" name="Group 543"/>
                <p:cNvGrpSpPr/>
                <p:nvPr/>
              </p:nvGrpSpPr>
              <p:grpSpPr>
                <a:xfrm>
                  <a:off x="-58373" y="3124794"/>
                  <a:ext cx="330913" cy="380741"/>
                  <a:chOff x="885397" y="4439956"/>
                  <a:chExt cx="469611" cy="540324"/>
                </a:xfrm>
              </p:grpSpPr>
              <p:sp>
                <p:nvSpPr>
                  <p:cNvPr id="236"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7"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DC3C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8"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DC3C0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0" name="Group 74"/>
                <p:cNvGrpSpPr/>
                <p:nvPr/>
              </p:nvGrpSpPr>
              <p:grpSpPr>
                <a:xfrm>
                  <a:off x="-869886" y="2959494"/>
                  <a:ext cx="875993" cy="707553"/>
                  <a:chOff x="-860361" y="2988069"/>
                  <a:chExt cx="875993" cy="707553"/>
                </a:xfrm>
              </p:grpSpPr>
              <p:grpSp>
                <p:nvGrpSpPr>
                  <p:cNvPr id="224" name="Group 558"/>
                  <p:cNvGrpSpPr/>
                  <p:nvPr/>
                </p:nvGrpSpPr>
                <p:grpSpPr>
                  <a:xfrm>
                    <a:off x="-860361" y="2988069"/>
                    <a:ext cx="330913" cy="380741"/>
                    <a:chOff x="732997" y="4287556"/>
                    <a:chExt cx="469611" cy="540324"/>
                  </a:xfrm>
                </p:grpSpPr>
                <p:sp>
                  <p:nvSpPr>
                    <p:cNvPr id="233"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4"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5"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25" name="Group 559"/>
                  <p:cNvGrpSpPr/>
                  <p:nvPr/>
                </p:nvGrpSpPr>
                <p:grpSpPr>
                  <a:xfrm>
                    <a:off x="-587821" y="3149265"/>
                    <a:ext cx="330913" cy="380741"/>
                    <a:chOff x="885397" y="4439956"/>
                    <a:chExt cx="469611" cy="540324"/>
                  </a:xfrm>
                </p:grpSpPr>
                <p:sp>
                  <p:nvSpPr>
                    <p:cNvPr id="23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32"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26" name="Group 560"/>
                  <p:cNvGrpSpPr/>
                  <p:nvPr/>
                </p:nvGrpSpPr>
                <p:grpSpPr>
                  <a:xfrm>
                    <a:off x="-315281" y="3318585"/>
                    <a:ext cx="330913" cy="377037"/>
                    <a:chOff x="885397" y="4445213"/>
                    <a:chExt cx="469611" cy="535067"/>
                  </a:xfrm>
                </p:grpSpPr>
                <p:sp>
                  <p:nvSpPr>
                    <p:cNvPr id="22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9"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211" name="Group 545"/>
                <p:cNvGrpSpPr/>
                <p:nvPr/>
              </p:nvGrpSpPr>
              <p:grpSpPr>
                <a:xfrm>
                  <a:off x="-1148535" y="3131993"/>
                  <a:ext cx="875993" cy="697037"/>
                  <a:chOff x="-860361" y="2998582"/>
                  <a:chExt cx="875993" cy="697037"/>
                </a:xfrm>
              </p:grpSpPr>
              <p:grpSp>
                <p:nvGrpSpPr>
                  <p:cNvPr id="212" name="Group 546"/>
                  <p:cNvGrpSpPr/>
                  <p:nvPr/>
                </p:nvGrpSpPr>
                <p:grpSpPr>
                  <a:xfrm>
                    <a:off x="-860361" y="2998582"/>
                    <a:ext cx="330913" cy="370233"/>
                    <a:chOff x="732997" y="4302469"/>
                    <a:chExt cx="469611" cy="525411"/>
                  </a:xfrm>
                </p:grpSpPr>
                <p:sp>
                  <p:nvSpPr>
                    <p:cNvPr id="221"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2"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3" name="Freeform 16"/>
                    <p:cNvSpPr>
                      <a:spLocks/>
                    </p:cNvSpPr>
                    <p:nvPr/>
                  </p:nvSpPr>
                  <p:spPr bwMode="auto">
                    <a:xfrm>
                      <a:off x="732997" y="4302469"/>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3" name="Group 547"/>
                  <p:cNvGrpSpPr/>
                  <p:nvPr/>
                </p:nvGrpSpPr>
                <p:grpSpPr>
                  <a:xfrm>
                    <a:off x="-587821" y="3152972"/>
                    <a:ext cx="330913" cy="377037"/>
                    <a:chOff x="885397" y="4445213"/>
                    <a:chExt cx="469611" cy="535067"/>
                  </a:xfrm>
                </p:grpSpPr>
                <p:sp>
                  <p:nvSpPr>
                    <p:cNvPr id="21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20"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214" name="Group 548"/>
                  <p:cNvGrpSpPr/>
                  <p:nvPr/>
                </p:nvGrpSpPr>
                <p:grpSpPr>
                  <a:xfrm>
                    <a:off x="-315281" y="3314878"/>
                    <a:ext cx="330913" cy="380741"/>
                    <a:chOff x="885397" y="4439956"/>
                    <a:chExt cx="469611" cy="540324"/>
                  </a:xfrm>
                </p:grpSpPr>
                <p:sp>
                  <p:nvSpPr>
                    <p:cNvPr id="215"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6"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17"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grpSp>
            <p:nvGrpSpPr>
              <p:cNvPr id="167" name="Group 73"/>
              <p:cNvGrpSpPr/>
              <p:nvPr/>
            </p:nvGrpSpPr>
            <p:grpSpPr>
              <a:xfrm>
                <a:off x="6737930" y="3585083"/>
                <a:ext cx="1288043" cy="934525"/>
                <a:chOff x="-1148535" y="2797985"/>
                <a:chExt cx="1421075" cy="1031045"/>
              </a:xfrm>
            </p:grpSpPr>
            <p:grpSp>
              <p:nvGrpSpPr>
                <p:cNvPr id="169" name="Group 541"/>
                <p:cNvGrpSpPr/>
                <p:nvPr/>
              </p:nvGrpSpPr>
              <p:grpSpPr>
                <a:xfrm>
                  <a:off x="-603453" y="2797985"/>
                  <a:ext cx="330913" cy="380741"/>
                  <a:chOff x="732997" y="4287556"/>
                  <a:chExt cx="469611" cy="540324"/>
                </a:xfrm>
              </p:grpSpPr>
              <p:sp>
                <p:nvSpPr>
                  <p:cNvPr id="204"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5"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6"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0" name="Group 542"/>
                <p:cNvGrpSpPr/>
                <p:nvPr/>
              </p:nvGrpSpPr>
              <p:grpSpPr>
                <a:xfrm>
                  <a:off x="-330913" y="2959181"/>
                  <a:ext cx="330913" cy="380741"/>
                  <a:chOff x="885397" y="4439956"/>
                  <a:chExt cx="469611" cy="540324"/>
                </a:xfrm>
              </p:grpSpPr>
              <p:sp>
                <p:nvSpPr>
                  <p:cNvPr id="201"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2"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3"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1" name="Group 543"/>
                <p:cNvGrpSpPr/>
                <p:nvPr/>
              </p:nvGrpSpPr>
              <p:grpSpPr>
                <a:xfrm>
                  <a:off x="-58373" y="3124794"/>
                  <a:ext cx="330913" cy="380741"/>
                  <a:chOff x="885397" y="4439956"/>
                  <a:chExt cx="469611" cy="540324"/>
                </a:xfrm>
              </p:grpSpPr>
              <p:sp>
                <p:nvSpPr>
                  <p:cNvPr id="198"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9"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200"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2" name="Group 171"/>
                <p:cNvGrpSpPr/>
                <p:nvPr/>
              </p:nvGrpSpPr>
              <p:grpSpPr>
                <a:xfrm>
                  <a:off x="-869886" y="2959494"/>
                  <a:ext cx="875993" cy="707553"/>
                  <a:chOff x="-860361" y="2988069"/>
                  <a:chExt cx="875993" cy="707553"/>
                </a:xfrm>
              </p:grpSpPr>
              <p:grpSp>
                <p:nvGrpSpPr>
                  <p:cNvPr id="186" name="Group 558"/>
                  <p:cNvGrpSpPr/>
                  <p:nvPr/>
                </p:nvGrpSpPr>
                <p:grpSpPr>
                  <a:xfrm>
                    <a:off x="-860361" y="2988069"/>
                    <a:ext cx="330913" cy="380741"/>
                    <a:chOff x="732997" y="4287556"/>
                    <a:chExt cx="469611" cy="540324"/>
                  </a:xfrm>
                </p:grpSpPr>
                <p:sp>
                  <p:nvSpPr>
                    <p:cNvPr id="195"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6"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7"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87" name="Group 559"/>
                  <p:cNvGrpSpPr/>
                  <p:nvPr/>
                </p:nvGrpSpPr>
                <p:grpSpPr>
                  <a:xfrm>
                    <a:off x="-587821" y="3149265"/>
                    <a:ext cx="330913" cy="380741"/>
                    <a:chOff x="885397" y="4439956"/>
                    <a:chExt cx="469611" cy="540324"/>
                  </a:xfrm>
                </p:grpSpPr>
                <p:sp>
                  <p:nvSpPr>
                    <p:cNvPr id="192"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3"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4"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88" name="Group 560"/>
                  <p:cNvGrpSpPr/>
                  <p:nvPr/>
                </p:nvGrpSpPr>
                <p:grpSpPr>
                  <a:xfrm>
                    <a:off x="-315281" y="3318585"/>
                    <a:ext cx="330913" cy="377037"/>
                    <a:chOff x="885397" y="4445213"/>
                    <a:chExt cx="469611" cy="535067"/>
                  </a:xfrm>
                </p:grpSpPr>
                <p:sp>
                  <p:nvSpPr>
                    <p:cNvPr id="189"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0"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91"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nvGrpSpPr>
                <p:cNvPr id="173" name="Group 545"/>
                <p:cNvGrpSpPr/>
                <p:nvPr/>
              </p:nvGrpSpPr>
              <p:grpSpPr>
                <a:xfrm>
                  <a:off x="-1148535" y="3121480"/>
                  <a:ext cx="875993" cy="707550"/>
                  <a:chOff x="-860361" y="2988069"/>
                  <a:chExt cx="875993" cy="707550"/>
                </a:xfrm>
              </p:grpSpPr>
              <p:grpSp>
                <p:nvGrpSpPr>
                  <p:cNvPr id="174" name="Group 546"/>
                  <p:cNvGrpSpPr/>
                  <p:nvPr/>
                </p:nvGrpSpPr>
                <p:grpSpPr>
                  <a:xfrm>
                    <a:off x="-860361" y="2988069"/>
                    <a:ext cx="330913" cy="380741"/>
                    <a:chOff x="732997" y="4287556"/>
                    <a:chExt cx="469611" cy="540324"/>
                  </a:xfrm>
                </p:grpSpPr>
                <p:sp>
                  <p:nvSpPr>
                    <p:cNvPr id="183" name="Freeform 14"/>
                    <p:cNvSpPr>
                      <a:spLocks/>
                    </p:cNvSpPr>
                    <p:nvPr/>
                  </p:nvSpPr>
                  <p:spPr bwMode="auto">
                    <a:xfrm>
                      <a:off x="732997" y="44228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4" name="Freeform 15"/>
                    <p:cNvSpPr>
                      <a:spLocks/>
                    </p:cNvSpPr>
                    <p:nvPr/>
                  </p:nvSpPr>
                  <p:spPr bwMode="auto">
                    <a:xfrm>
                      <a:off x="968183" y="44228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5" name="Freeform 16"/>
                    <p:cNvSpPr>
                      <a:spLocks/>
                    </p:cNvSpPr>
                    <p:nvPr/>
                  </p:nvSpPr>
                  <p:spPr bwMode="auto">
                    <a:xfrm>
                      <a:off x="732997" y="42875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5" name="Group 547"/>
                  <p:cNvGrpSpPr/>
                  <p:nvPr/>
                </p:nvGrpSpPr>
                <p:grpSpPr>
                  <a:xfrm>
                    <a:off x="-587821" y="3152972"/>
                    <a:ext cx="330913" cy="377037"/>
                    <a:chOff x="885397" y="4445213"/>
                    <a:chExt cx="469611" cy="535067"/>
                  </a:xfrm>
                </p:grpSpPr>
                <p:sp>
                  <p:nvSpPr>
                    <p:cNvPr id="180"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1"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82" name="Freeform 16"/>
                    <p:cNvSpPr>
                      <a:spLocks/>
                    </p:cNvSpPr>
                    <p:nvPr/>
                  </p:nvSpPr>
                  <p:spPr bwMode="auto">
                    <a:xfrm>
                      <a:off x="885397" y="4445213"/>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nvGrpSpPr>
                  <p:cNvPr id="176" name="Group 548"/>
                  <p:cNvGrpSpPr/>
                  <p:nvPr/>
                </p:nvGrpSpPr>
                <p:grpSpPr>
                  <a:xfrm>
                    <a:off x="-315281" y="3314878"/>
                    <a:ext cx="330913" cy="380741"/>
                    <a:chOff x="885397" y="4439956"/>
                    <a:chExt cx="469611" cy="540324"/>
                  </a:xfrm>
                </p:grpSpPr>
                <p:sp>
                  <p:nvSpPr>
                    <p:cNvPr id="177" name="Freeform 14"/>
                    <p:cNvSpPr>
                      <a:spLocks/>
                    </p:cNvSpPr>
                    <p:nvPr/>
                  </p:nvSpPr>
                  <p:spPr bwMode="auto">
                    <a:xfrm>
                      <a:off x="885397" y="4575230"/>
                      <a:ext cx="235191" cy="405050"/>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78" name="Freeform 15"/>
                    <p:cNvSpPr>
                      <a:spLocks/>
                    </p:cNvSpPr>
                    <p:nvPr/>
                  </p:nvSpPr>
                  <p:spPr bwMode="auto">
                    <a:xfrm>
                      <a:off x="1120583" y="4575230"/>
                      <a:ext cx="234420" cy="405050"/>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00188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sp>
                  <p:nvSpPr>
                    <p:cNvPr id="179" name="Freeform 16"/>
                    <p:cNvSpPr>
                      <a:spLocks/>
                    </p:cNvSpPr>
                    <p:nvPr/>
                  </p:nvSpPr>
                  <p:spPr bwMode="auto">
                    <a:xfrm>
                      <a:off x="885397" y="4439956"/>
                      <a:ext cx="469611" cy="269776"/>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sz="2800" kern="0" dirty="0">
                        <a:solidFill>
                          <a:srgbClr val="505050"/>
                        </a:solidFill>
                      </a:endParaRPr>
                    </a:p>
                  </p:txBody>
                </p:sp>
              </p:grpSp>
            </p:grpSp>
          </p:grpSp>
          <p:sp>
            <p:nvSpPr>
              <p:cNvPr id="168" name="Rectangle 717"/>
              <p:cNvSpPr/>
              <p:nvPr/>
            </p:nvSpPr>
            <p:spPr bwMode="auto">
              <a:xfrm>
                <a:off x="6739542" y="3428665"/>
                <a:ext cx="1279167" cy="921548"/>
              </a:xfrm>
              <a:custGeom>
                <a:avLst/>
                <a:gdLst>
                  <a:gd name="connsiteX0" fmla="*/ 0 w 2541414"/>
                  <a:gd name="connsiteY0" fmla="*/ 0 h 2541414"/>
                  <a:gd name="connsiteX1" fmla="*/ 2541414 w 2541414"/>
                  <a:gd name="connsiteY1" fmla="*/ 0 h 2541414"/>
                  <a:gd name="connsiteX2" fmla="*/ 2541414 w 2541414"/>
                  <a:gd name="connsiteY2" fmla="*/ 2541414 h 2541414"/>
                  <a:gd name="connsiteX3" fmla="*/ 0 w 2541414"/>
                  <a:gd name="connsiteY3" fmla="*/ 2541414 h 2541414"/>
                  <a:gd name="connsiteX4" fmla="*/ 0 w 2541414"/>
                  <a:gd name="connsiteY4" fmla="*/ 0 h 2541414"/>
                  <a:gd name="connsiteX0" fmla="*/ 0 w 2541414"/>
                  <a:gd name="connsiteY0" fmla="*/ 871671 h 3413085"/>
                  <a:gd name="connsiteX1" fmla="*/ 1533011 w 2541414"/>
                  <a:gd name="connsiteY1" fmla="*/ 0 h 3413085"/>
                  <a:gd name="connsiteX2" fmla="*/ 2541414 w 2541414"/>
                  <a:gd name="connsiteY2" fmla="*/ 3413085 h 3413085"/>
                  <a:gd name="connsiteX3" fmla="*/ 0 w 2541414"/>
                  <a:gd name="connsiteY3" fmla="*/ 3413085 h 3413085"/>
                  <a:gd name="connsiteX4" fmla="*/ 0 w 2541414"/>
                  <a:gd name="connsiteY4" fmla="*/ 871671 h 3413085"/>
                  <a:gd name="connsiteX0" fmla="*/ 0 w 3011433"/>
                  <a:gd name="connsiteY0" fmla="*/ 871671 h 3413085"/>
                  <a:gd name="connsiteX1" fmla="*/ 1533011 w 3011433"/>
                  <a:gd name="connsiteY1" fmla="*/ 0 h 3413085"/>
                  <a:gd name="connsiteX2" fmla="*/ 3011433 w 3011433"/>
                  <a:gd name="connsiteY2" fmla="*/ 934804 h 3413085"/>
                  <a:gd name="connsiteX3" fmla="*/ 0 w 3011433"/>
                  <a:gd name="connsiteY3" fmla="*/ 3413085 h 3413085"/>
                  <a:gd name="connsiteX4" fmla="*/ 0 w 3011433"/>
                  <a:gd name="connsiteY4" fmla="*/ 871671 h 3413085"/>
                  <a:gd name="connsiteX0" fmla="*/ 0 w 3011433"/>
                  <a:gd name="connsiteY0" fmla="*/ 871671 h 1558647"/>
                  <a:gd name="connsiteX1" fmla="*/ 1533011 w 3011433"/>
                  <a:gd name="connsiteY1" fmla="*/ 0 h 1558647"/>
                  <a:gd name="connsiteX2" fmla="*/ 3011433 w 3011433"/>
                  <a:gd name="connsiteY2" fmla="*/ 934804 h 1558647"/>
                  <a:gd name="connsiteX3" fmla="*/ 1563880 w 3011433"/>
                  <a:gd name="connsiteY3" fmla="*/ 1558647 h 1558647"/>
                  <a:gd name="connsiteX4" fmla="*/ 0 w 3011433"/>
                  <a:gd name="connsiteY4" fmla="*/ 871671 h 1558647"/>
                  <a:gd name="connsiteX0" fmla="*/ 0 w 3011433"/>
                  <a:gd name="connsiteY0" fmla="*/ 871671 h 1797929"/>
                  <a:gd name="connsiteX1" fmla="*/ 1533011 w 3011433"/>
                  <a:gd name="connsiteY1" fmla="*/ 0 h 1797929"/>
                  <a:gd name="connsiteX2" fmla="*/ 3011433 w 3011433"/>
                  <a:gd name="connsiteY2" fmla="*/ 934804 h 1797929"/>
                  <a:gd name="connsiteX3" fmla="*/ 1486968 w 3011433"/>
                  <a:gd name="connsiteY3" fmla="*/ 1797929 h 1797929"/>
                  <a:gd name="connsiteX4" fmla="*/ 0 w 3011433"/>
                  <a:gd name="connsiteY4" fmla="*/ 871671 h 1797929"/>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486968 w 3011433"/>
                  <a:gd name="connsiteY3" fmla="*/ 1780837 h 1780837"/>
                  <a:gd name="connsiteX4" fmla="*/ 0 w 3011433"/>
                  <a:gd name="connsiteY4" fmla="*/ 854579 h 1780837"/>
                  <a:gd name="connsiteX0" fmla="*/ 0 w 3011433"/>
                  <a:gd name="connsiteY0" fmla="*/ 854579 h 1780837"/>
                  <a:gd name="connsiteX1" fmla="*/ 1498827 w 3011433"/>
                  <a:gd name="connsiteY1" fmla="*/ 0 h 1780837"/>
                  <a:gd name="connsiteX2" fmla="*/ 3011433 w 3011433"/>
                  <a:gd name="connsiteY2" fmla="*/ 917712 h 1780837"/>
                  <a:gd name="connsiteX3" fmla="*/ 1521151 w 3011433"/>
                  <a:gd name="connsiteY3" fmla="*/ 1780837 h 1780837"/>
                  <a:gd name="connsiteX4" fmla="*/ 0 w 3011433"/>
                  <a:gd name="connsiteY4" fmla="*/ 854579 h 1780837"/>
                  <a:gd name="connsiteX0" fmla="*/ 0 w 2994342"/>
                  <a:gd name="connsiteY0" fmla="*/ 854579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54579 h 1780837"/>
                  <a:gd name="connsiteX0" fmla="*/ 0 w 2994342"/>
                  <a:gd name="connsiteY0" fmla="*/ 871413 h 1780837"/>
                  <a:gd name="connsiteX1" fmla="*/ 1498827 w 2994342"/>
                  <a:gd name="connsiteY1" fmla="*/ 0 h 1780837"/>
                  <a:gd name="connsiteX2" fmla="*/ 2994342 w 2994342"/>
                  <a:gd name="connsiteY2" fmla="*/ 909166 h 1780837"/>
                  <a:gd name="connsiteX3" fmla="*/ 1521151 w 2994342"/>
                  <a:gd name="connsiteY3" fmla="*/ 1780837 h 1780837"/>
                  <a:gd name="connsiteX4" fmla="*/ 0 w 2994342"/>
                  <a:gd name="connsiteY4" fmla="*/ 871413 h 1780837"/>
                  <a:gd name="connsiteX0" fmla="*/ 0 w 2994342"/>
                  <a:gd name="connsiteY0" fmla="*/ 871413 h 1780837"/>
                  <a:gd name="connsiteX1" fmla="*/ 1498827 w 2994342"/>
                  <a:gd name="connsiteY1" fmla="*/ 0 h 1780837"/>
                  <a:gd name="connsiteX2" fmla="*/ 2994342 w 2994342"/>
                  <a:gd name="connsiteY2" fmla="*/ 909166 h 1780837"/>
                  <a:gd name="connsiteX3" fmla="*/ 1512666 w 2994342"/>
                  <a:gd name="connsiteY3" fmla="*/ 1780837 h 1780837"/>
                  <a:gd name="connsiteX4" fmla="*/ 0 w 2994342"/>
                  <a:gd name="connsiteY4" fmla="*/ 871413 h 1780837"/>
                  <a:gd name="connsiteX0" fmla="*/ 0 w 2994342"/>
                  <a:gd name="connsiteY0" fmla="*/ 856944 h 1766368"/>
                  <a:gd name="connsiteX1" fmla="*/ 1517058 w 2994342"/>
                  <a:gd name="connsiteY1" fmla="*/ 0 h 1766368"/>
                  <a:gd name="connsiteX2" fmla="*/ 2994342 w 2994342"/>
                  <a:gd name="connsiteY2" fmla="*/ 894697 h 1766368"/>
                  <a:gd name="connsiteX3" fmla="*/ 1512666 w 2994342"/>
                  <a:gd name="connsiteY3" fmla="*/ 1766368 h 1766368"/>
                  <a:gd name="connsiteX4" fmla="*/ 0 w 2994342"/>
                  <a:gd name="connsiteY4" fmla="*/ 856944 h 1766368"/>
                  <a:gd name="connsiteX0" fmla="*/ 0 w 2987049"/>
                  <a:gd name="connsiteY0" fmla="*/ 864178 h 1766368"/>
                  <a:gd name="connsiteX1" fmla="*/ 1509765 w 2987049"/>
                  <a:gd name="connsiteY1" fmla="*/ 0 h 1766368"/>
                  <a:gd name="connsiteX2" fmla="*/ 2987049 w 2987049"/>
                  <a:gd name="connsiteY2" fmla="*/ 894697 h 1766368"/>
                  <a:gd name="connsiteX3" fmla="*/ 1505373 w 2987049"/>
                  <a:gd name="connsiteY3" fmla="*/ 1766368 h 1766368"/>
                  <a:gd name="connsiteX4" fmla="*/ 0 w 2987049"/>
                  <a:gd name="connsiteY4" fmla="*/ 864178 h 1766368"/>
                  <a:gd name="connsiteX0" fmla="*/ 0 w 2987049"/>
                  <a:gd name="connsiteY0" fmla="*/ 864178 h 1755516"/>
                  <a:gd name="connsiteX1" fmla="*/ 1509765 w 2987049"/>
                  <a:gd name="connsiteY1" fmla="*/ 0 h 1755516"/>
                  <a:gd name="connsiteX2" fmla="*/ 2987049 w 2987049"/>
                  <a:gd name="connsiteY2" fmla="*/ 894697 h 1755516"/>
                  <a:gd name="connsiteX3" fmla="*/ 1501727 w 2987049"/>
                  <a:gd name="connsiteY3" fmla="*/ 1755516 h 1755516"/>
                  <a:gd name="connsiteX4" fmla="*/ 0 w 2987049"/>
                  <a:gd name="connsiteY4" fmla="*/ 864178 h 1755516"/>
                  <a:gd name="connsiteX0" fmla="*/ 0 w 2987049"/>
                  <a:gd name="connsiteY0" fmla="*/ 864178 h 1755516"/>
                  <a:gd name="connsiteX1" fmla="*/ 1509765 w 2987049"/>
                  <a:gd name="connsiteY1" fmla="*/ 0 h 1755516"/>
                  <a:gd name="connsiteX2" fmla="*/ 2987049 w 2987049"/>
                  <a:gd name="connsiteY2" fmla="*/ 891080 h 1755516"/>
                  <a:gd name="connsiteX3" fmla="*/ 1501727 w 2987049"/>
                  <a:gd name="connsiteY3" fmla="*/ 1755516 h 1755516"/>
                  <a:gd name="connsiteX4" fmla="*/ 0 w 2987049"/>
                  <a:gd name="connsiteY4" fmla="*/ 864178 h 1755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049" h="1755516">
                    <a:moveTo>
                      <a:pt x="0" y="864178"/>
                    </a:moveTo>
                    <a:lnTo>
                      <a:pt x="1509765" y="0"/>
                    </a:lnTo>
                    <a:lnTo>
                      <a:pt x="2987049" y="891080"/>
                    </a:lnTo>
                    <a:lnTo>
                      <a:pt x="1501727" y="1755516"/>
                    </a:lnTo>
                    <a:lnTo>
                      <a:pt x="0" y="864178"/>
                    </a:lnTo>
                    <a:close/>
                  </a:path>
                </a:pathLst>
              </a:custGeom>
              <a:solidFill>
                <a:srgbClr val="008272">
                  <a:lumMod val="50000"/>
                  <a:alpha val="60000"/>
                </a:srgbClr>
              </a:solidFill>
              <a:ln w="9525" cap="flat" cmpd="sng" algn="ctr">
                <a:noFill/>
                <a:prstDash val="solid"/>
                <a:headEnd type="none" w="med" len="med"/>
                <a:tailEnd type="none" w="med" len="med"/>
              </a:ln>
              <a:effectLst/>
              <a:scene3d>
                <a:camera prst="perspectiveRelaxedModerately"/>
                <a:lightRig rig="threePt" dir="t"/>
              </a:scene3d>
              <a:sp3d extrusionH="139700">
                <a:bevelT w="0" h="0" prst="coolSlant"/>
                <a:contourClr>
                  <a:srgbClr val="00B294"/>
                </a:contourClr>
              </a:sp3d>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defRPr/>
                </a:pPr>
                <a:endParaRPr lang="en-US" sz="35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TextBox 12"/>
            <p:cNvSpPr txBox="1"/>
            <p:nvPr/>
          </p:nvSpPr>
          <p:spPr>
            <a:xfrm>
              <a:off x="9339308" y="6401101"/>
              <a:ext cx="1411902" cy="517065"/>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rgbClr val="F8F8F8"/>
                  </a:solidFill>
                </a:rPr>
                <a:t>HDP 2.1</a:t>
              </a:r>
            </a:p>
          </p:txBody>
        </p:sp>
        <p:sp>
          <p:nvSpPr>
            <p:cNvPr id="147" name="Rectangle 8"/>
            <p:cNvSpPr/>
            <p:nvPr/>
          </p:nvSpPr>
          <p:spPr bwMode="auto">
            <a:xfrm>
              <a:off x="9635163" y="6295308"/>
              <a:ext cx="757406" cy="204256"/>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r>
                <a:rPr lang="en-US" sz="1399" kern="0" dirty="0">
                  <a:gradFill>
                    <a:gsLst>
                      <a:gs pos="0">
                        <a:srgbClr val="FFFFFF"/>
                      </a:gs>
                      <a:gs pos="100000">
                        <a:srgbClr val="FFFFFF"/>
                      </a:gs>
                    </a:gsLst>
                    <a:lin ang="5400000" scaled="0"/>
                  </a:gradFill>
                  <a:latin typeface="Segoe UI"/>
                  <a:ea typeface="Segoe UI" pitchFamily="34" charset="0"/>
                  <a:cs typeface="Segoe UI" pitchFamily="34" charset="0"/>
                </a:rPr>
                <a:t>15s</a:t>
              </a:r>
            </a:p>
          </p:txBody>
        </p:sp>
        <p:sp>
          <p:nvSpPr>
            <p:cNvPr id="148" name="TextBox 15"/>
            <p:cNvSpPr txBox="1"/>
            <p:nvPr/>
          </p:nvSpPr>
          <p:spPr>
            <a:xfrm>
              <a:off x="9635163" y="5982510"/>
              <a:ext cx="1066091" cy="310547"/>
            </a:xfrm>
            <a:prstGeom prst="rect">
              <a:avLst/>
            </a:prstGeom>
            <a:noFill/>
          </p:spPr>
          <p:txBody>
            <a:bodyPr wrap="square" lIns="0" tIns="0" rIns="0" bIns="0" rtlCol="0">
              <a:spAutoFit/>
            </a:bodyPr>
            <a:lstStyle/>
            <a:p>
              <a:pPr defTabSz="932597">
                <a:lnSpc>
                  <a:spcPct val="90000"/>
                </a:lnSpc>
                <a:defRPr/>
              </a:pPr>
              <a:r>
                <a:rPr lang="en-US" sz="1099" kern="0" dirty="0">
                  <a:solidFill>
                    <a:schemeClr val="bg1"/>
                  </a:solidFill>
                </a:rPr>
                <a:t>100x</a:t>
              </a:r>
            </a:p>
            <a:p>
              <a:pPr defTabSz="932597">
                <a:lnSpc>
                  <a:spcPct val="90000"/>
                </a:lnSpc>
                <a:defRPr/>
              </a:pPr>
              <a:r>
                <a:rPr lang="en-US" sz="1099" kern="0" dirty="0">
                  <a:solidFill>
                    <a:schemeClr val="bg1"/>
                  </a:solidFill>
                </a:rPr>
                <a:t>Speedup</a:t>
              </a:r>
            </a:p>
          </p:txBody>
        </p:sp>
      </p:grpSp>
      <p:sp>
        <p:nvSpPr>
          <p:cNvPr id="283" name="Rectangle 8"/>
          <p:cNvSpPr/>
          <p:nvPr/>
        </p:nvSpPr>
        <p:spPr bwMode="auto">
          <a:xfrm>
            <a:off x="10378514" y="6138415"/>
            <a:ext cx="764495" cy="45719"/>
          </a:xfrm>
          <a:prstGeom prst="rect">
            <a:avLst/>
          </a:prstGeom>
          <a:solidFill>
            <a:srgbClr val="287E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a:lnSpc>
                <a:spcPct val="90000"/>
              </a:lnSpc>
              <a:defRPr/>
            </a:pPr>
            <a:endParaRPr lang="en-US" sz="1399" kern="0" dirty="0">
              <a:solidFill>
                <a:schemeClr val="bg1"/>
              </a:solidFill>
              <a:latin typeface="Segoe UI"/>
              <a:ea typeface="Segoe UI" pitchFamily="34" charset="0"/>
              <a:cs typeface="Segoe UI" pitchFamily="34" charset="0"/>
            </a:endParaRPr>
          </a:p>
        </p:txBody>
      </p:sp>
      <p:sp>
        <p:nvSpPr>
          <p:cNvPr id="284" name="TextBox 12"/>
          <p:cNvSpPr txBox="1"/>
          <p:nvPr/>
        </p:nvSpPr>
        <p:spPr>
          <a:xfrm>
            <a:off x="10089897" y="6086587"/>
            <a:ext cx="1411702" cy="516992"/>
          </a:xfrm>
          <a:prstGeom prst="rect">
            <a:avLst/>
          </a:prstGeom>
          <a:noFill/>
        </p:spPr>
        <p:txBody>
          <a:bodyPr wrap="square" lIns="182854" tIns="146283" rIns="182854" bIns="146283" rtlCol="0">
            <a:spAutoFit/>
          </a:bodyPr>
          <a:lstStyle/>
          <a:p>
            <a:pPr algn="ctr" defTabSz="932597">
              <a:lnSpc>
                <a:spcPct val="90000"/>
              </a:lnSpc>
              <a:defRPr/>
            </a:pPr>
            <a:r>
              <a:rPr lang="en-US" sz="1599" kern="0" dirty="0">
                <a:solidFill>
                  <a:schemeClr val="bg1"/>
                </a:solidFill>
              </a:rPr>
              <a:t>Hive LLAP</a:t>
            </a:r>
          </a:p>
        </p:txBody>
      </p:sp>
      <p:sp>
        <p:nvSpPr>
          <p:cNvPr id="4" name="TextBox 3"/>
          <p:cNvSpPr txBox="1"/>
          <p:nvPr/>
        </p:nvSpPr>
        <p:spPr>
          <a:xfrm>
            <a:off x="10427697" y="5634807"/>
            <a:ext cx="674031" cy="1015406"/>
          </a:xfrm>
          <a:prstGeom prst="rect">
            <a:avLst/>
          </a:prstGeom>
          <a:noFill/>
        </p:spPr>
        <p:txBody>
          <a:bodyPr wrap="square" lIns="182880" tIns="146304" rIns="182880" bIns="146304" rtlCol="0">
            <a:spAutoFit/>
          </a:bodyPr>
          <a:lstStyle/>
          <a:p>
            <a:pPr lvl="0" algn="ctr" defTabSz="932293">
              <a:lnSpc>
                <a:spcPct val="90000"/>
              </a:lnSpc>
              <a:defRPr/>
            </a:pPr>
            <a:endParaRPr lang="en-US" sz="1399" kern="0" dirty="0">
              <a:solidFill>
                <a:schemeClr val="bg1"/>
              </a:solidFill>
              <a:ea typeface="Segoe UI" pitchFamily="34" charset="0"/>
              <a:cs typeface="Segoe UI" pitchFamily="34" charset="0"/>
            </a:endParaRPr>
          </a:p>
          <a:p>
            <a:pPr lvl="0" algn="ctr" defTabSz="932293">
              <a:lnSpc>
                <a:spcPct val="90000"/>
              </a:lnSpc>
              <a:defRPr/>
            </a:pPr>
            <a:r>
              <a:rPr lang="en-US" sz="1399" kern="0" dirty="0">
                <a:solidFill>
                  <a:schemeClr val="bg1"/>
                </a:solidFill>
                <a:ea typeface="Segoe UI" pitchFamily="34" charset="0"/>
                <a:cs typeface="Segoe UI" pitchFamily="34" charset="0"/>
              </a:rPr>
              <a:t>0.7s</a:t>
            </a:r>
          </a:p>
          <a:p>
            <a:pPr>
              <a:lnSpc>
                <a:spcPct val="90000"/>
              </a:lnSpc>
              <a:spcAft>
                <a:spcPts val="600"/>
              </a:spcAft>
            </a:pPr>
            <a:endParaRPr lang="en-US" sz="2400" dirty="0">
              <a:solidFill>
                <a:schemeClr val="bg1"/>
              </a:solidFill>
            </a:endParaRPr>
          </a:p>
        </p:txBody>
      </p:sp>
    </p:spTree>
    <p:extLst>
      <p:ext uri="{BB962C8B-B14F-4D97-AF65-F5344CB8AC3E}">
        <p14:creationId xmlns:p14="http://schemas.microsoft.com/office/powerpoint/2010/main" val="126393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4286"/>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smtClean="0"/>
              <a:t>9:30 </a:t>
            </a:r>
            <a:r>
              <a:rPr lang="en-US" sz="1800" dirty="0"/>
              <a:t>A.M. to </a:t>
            </a:r>
            <a:r>
              <a:rPr lang="en-US" sz="1800" dirty="0" smtClean="0"/>
              <a:t>4:30 </a:t>
            </a:r>
            <a:r>
              <a:rPr lang="en-US" sz="1800" dirty="0"/>
              <a:t>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smtClean="0"/>
              <a:t>10:30 </a:t>
            </a:r>
            <a:r>
              <a:rPr lang="en-US" sz="1800" dirty="0"/>
              <a:t>A.M. – </a:t>
            </a:r>
            <a:r>
              <a:rPr lang="en-US" sz="1800" dirty="0" smtClean="0"/>
              <a:t>15 Min. B</a:t>
            </a:r>
            <a:r>
              <a:rPr lang="en-US" sz="1800" dirty="0" smtClean="0"/>
              <a:t>reak </a:t>
            </a:r>
            <a:endParaRPr lang="en-US" sz="1800" dirty="0"/>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17193" y="369116"/>
            <a:ext cx="10971244" cy="1024684"/>
          </a:xfrm>
        </p:spPr>
        <p:txBody>
          <a:bodyPr/>
          <a:lstStyle/>
          <a:p>
            <a:r>
              <a:rPr lang="en-US" dirty="0">
                <a:solidFill>
                  <a:schemeClr val="tx1"/>
                </a:solidFill>
              </a:rPr>
              <a:t>HDInsight supports HBase</a:t>
            </a:r>
          </a:p>
        </p:txBody>
      </p:sp>
      <p:grpSp>
        <p:nvGrpSpPr>
          <p:cNvPr id="283" name="Group 282"/>
          <p:cNvGrpSpPr/>
          <p:nvPr/>
        </p:nvGrpSpPr>
        <p:grpSpPr>
          <a:xfrm>
            <a:off x="-43472" y="3135282"/>
            <a:ext cx="12286472" cy="3253240"/>
            <a:chOff x="-44361" y="3792000"/>
            <a:chExt cx="12288215" cy="3253702"/>
          </a:xfrm>
        </p:grpSpPr>
        <p:grpSp>
          <p:nvGrpSpPr>
            <p:cNvPr id="284" name="Group 334"/>
            <p:cNvGrpSpPr/>
            <p:nvPr/>
          </p:nvGrpSpPr>
          <p:grpSpPr>
            <a:xfrm>
              <a:off x="4873485" y="4390797"/>
              <a:ext cx="465114" cy="711041"/>
              <a:chOff x="11312677" y="4385379"/>
              <a:chExt cx="420734" cy="643192"/>
            </a:xfrm>
          </p:grpSpPr>
          <p:sp>
            <p:nvSpPr>
              <p:cNvPr id="437"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3"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4"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5"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6"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47"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285" name="Freeform 29"/>
            <p:cNvSpPr>
              <a:spLocks/>
            </p:cNvSpPr>
            <p:nvPr/>
          </p:nvSpPr>
          <p:spPr bwMode="auto">
            <a:xfrm>
              <a:off x="2384720" y="4708747"/>
              <a:ext cx="6675240" cy="229678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6" name="Freeform 29"/>
            <p:cNvSpPr>
              <a:spLocks/>
            </p:cNvSpPr>
            <p:nvPr/>
          </p:nvSpPr>
          <p:spPr bwMode="auto">
            <a:xfrm>
              <a:off x="6796972" y="5045804"/>
              <a:ext cx="5446882" cy="1970177"/>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7" name="Freeform 29"/>
            <p:cNvSpPr>
              <a:spLocks/>
            </p:cNvSpPr>
            <p:nvPr/>
          </p:nvSpPr>
          <p:spPr bwMode="auto">
            <a:xfrm>
              <a:off x="1835460" y="6290490"/>
              <a:ext cx="4201248"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288" name="Freeform 29"/>
            <p:cNvSpPr>
              <a:spLocks/>
            </p:cNvSpPr>
            <p:nvPr/>
          </p:nvSpPr>
          <p:spPr bwMode="auto">
            <a:xfrm>
              <a:off x="-44361" y="6248821"/>
              <a:ext cx="5559119" cy="75521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nvGrpSpPr>
            <p:cNvPr id="289" name="Group 334"/>
            <p:cNvGrpSpPr/>
            <p:nvPr/>
          </p:nvGrpSpPr>
          <p:grpSpPr>
            <a:xfrm>
              <a:off x="5971322" y="4325929"/>
              <a:ext cx="496839" cy="759540"/>
              <a:chOff x="11312677" y="4385379"/>
              <a:chExt cx="420734" cy="643192"/>
            </a:xfrm>
          </p:grpSpPr>
          <p:sp>
            <p:nvSpPr>
              <p:cNvPr id="426" name="Rectangle 48"/>
              <p:cNvSpPr>
                <a:spLocks noChangeArrowheads="1"/>
              </p:cNvSpPr>
              <p:nvPr/>
            </p:nvSpPr>
            <p:spPr bwMode="auto">
              <a:xfrm>
                <a:off x="11312677" y="4385379"/>
                <a:ext cx="420734" cy="64319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2"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3"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4"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5"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36"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290" name="Group 332"/>
            <p:cNvGrpSpPr/>
            <p:nvPr/>
          </p:nvGrpSpPr>
          <p:grpSpPr>
            <a:xfrm>
              <a:off x="2842681" y="5918480"/>
              <a:ext cx="715124" cy="1093238"/>
              <a:chOff x="11312677" y="4385379"/>
              <a:chExt cx="420734" cy="643192"/>
            </a:xfrm>
          </p:grpSpPr>
          <p:sp>
            <p:nvSpPr>
              <p:cNvPr id="41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1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2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291" name="Group 290"/>
            <p:cNvGrpSpPr/>
            <p:nvPr/>
          </p:nvGrpSpPr>
          <p:grpSpPr>
            <a:xfrm>
              <a:off x="4382852" y="4878493"/>
              <a:ext cx="161865" cy="313735"/>
              <a:chOff x="8018355" y="6002801"/>
              <a:chExt cx="145517" cy="282046"/>
            </a:xfrm>
          </p:grpSpPr>
          <p:sp>
            <p:nvSpPr>
              <p:cNvPr id="412"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3"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4"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2" name="Group 291"/>
            <p:cNvGrpSpPr/>
            <p:nvPr/>
          </p:nvGrpSpPr>
          <p:grpSpPr>
            <a:xfrm>
              <a:off x="5416056" y="6418024"/>
              <a:ext cx="161865" cy="313735"/>
              <a:chOff x="8018355" y="6002801"/>
              <a:chExt cx="145517" cy="282046"/>
            </a:xfrm>
          </p:grpSpPr>
          <p:sp>
            <p:nvSpPr>
              <p:cNvPr id="409"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0"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11"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3" name="Group 292"/>
            <p:cNvGrpSpPr/>
            <p:nvPr/>
          </p:nvGrpSpPr>
          <p:grpSpPr>
            <a:xfrm>
              <a:off x="2530903" y="6028215"/>
              <a:ext cx="161865" cy="313735"/>
              <a:chOff x="6089354" y="5313902"/>
              <a:chExt cx="161865" cy="313735"/>
            </a:xfrm>
          </p:grpSpPr>
          <p:sp>
            <p:nvSpPr>
              <p:cNvPr id="406" name="Freeform 14"/>
              <p:cNvSpPr>
                <a:spLocks/>
              </p:cNvSpPr>
              <p:nvPr/>
            </p:nvSpPr>
            <p:spPr bwMode="auto">
              <a:xfrm>
                <a:off x="6154576" y="5505286"/>
                <a:ext cx="33325" cy="122351"/>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7" name="Freeform 15"/>
              <p:cNvSpPr>
                <a:spLocks/>
              </p:cNvSpPr>
              <p:nvPr/>
            </p:nvSpPr>
            <p:spPr bwMode="auto">
              <a:xfrm>
                <a:off x="6089354" y="5397691"/>
                <a:ext cx="161865" cy="162819"/>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8" name="Freeform 16"/>
              <p:cNvSpPr>
                <a:spLocks/>
              </p:cNvSpPr>
              <p:nvPr/>
            </p:nvSpPr>
            <p:spPr bwMode="auto">
              <a:xfrm>
                <a:off x="6110778" y="5313902"/>
                <a:ext cx="118543" cy="119019"/>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9BD200"/>
              </a:solidFill>
              <a:ln>
                <a:noFill/>
              </a:ln>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4" name="Group 293"/>
            <p:cNvGrpSpPr/>
            <p:nvPr/>
          </p:nvGrpSpPr>
          <p:grpSpPr>
            <a:xfrm>
              <a:off x="6827154" y="4888396"/>
              <a:ext cx="161865" cy="313735"/>
              <a:chOff x="8018355" y="6002801"/>
              <a:chExt cx="145517" cy="282046"/>
            </a:xfrm>
          </p:grpSpPr>
          <p:sp>
            <p:nvSpPr>
              <p:cNvPr id="403"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4"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5"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295" name="Group 294"/>
            <p:cNvGrpSpPr/>
            <p:nvPr/>
          </p:nvGrpSpPr>
          <p:grpSpPr>
            <a:xfrm>
              <a:off x="11077418" y="6463686"/>
              <a:ext cx="161865" cy="313735"/>
              <a:chOff x="8018355" y="6002801"/>
              <a:chExt cx="145517" cy="282046"/>
            </a:xfrm>
          </p:grpSpPr>
          <p:sp>
            <p:nvSpPr>
              <p:cNvPr id="400"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1"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402"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sp>
          <p:nvSpPr>
            <p:cNvPr id="296" name="Rounded Rectangle 295"/>
            <p:cNvSpPr/>
            <p:nvPr/>
          </p:nvSpPr>
          <p:spPr>
            <a:xfrm>
              <a:off x="3623041"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7" name="Rounded Rectangle 296"/>
            <p:cNvSpPr/>
            <p:nvPr/>
          </p:nvSpPr>
          <p:spPr>
            <a:xfrm>
              <a:off x="59022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8" name="Rounded Rectangle 297"/>
            <p:cNvSpPr/>
            <p:nvPr/>
          </p:nvSpPr>
          <p:spPr>
            <a:xfrm>
              <a:off x="8058347"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299" name="Rounded Rectangle 298"/>
            <p:cNvSpPr/>
            <p:nvPr/>
          </p:nvSpPr>
          <p:spPr>
            <a:xfrm>
              <a:off x="10318863" y="6276078"/>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Data node</a:t>
              </a:r>
              <a:endParaRPr lang="en-US" sz="1099" dirty="0">
                <a:solidFill>
                  <a:srgbClr val="FFFFFF"/>
                </a:solidFill>
                <a:latin typeface="Arial" pitchFamily="34" charset="0"/>
                <a:cs typeface="Arial" pitchFamily="34" charset="0"/>
              </a:endParaRPr>
            </a:p>
          </p:txBody>
        </p:sp>
        <p:sp>
          <p:nvSpPr>
            <p:cNvPr id="300" name="Rounded Rectangle 299"/>
            <p:cNvSpPr/>
            <p:nvPr/>
          </p:nvSpPr>
          <p:spPr>
            <a:xfrm>
              <a:off x="3623041"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1" name="Rounded Rectangle 300"/>
            <p:cNvSpPr/>
            <p:nvPr/>
          </p:nvSpPr>
          <p:spPr>
            <a:xfrm>
              <a:off x="59022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2" name="Rounded Rectangle 301"/>
            <p:cNvSpPr/>
            <p:nvPr/>
          </p:nvSpPr>
          <p:spPr>
            <a:xfrm>
              <a:off x="8058347"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sp>
          <p:nvSpPr>
            <p:cNvPr id="303" name="Rounded Rectangle 302"/>
            <p:cNvSpPr/>
            <p:nvPr/>
          </p:nvSpPr>
          <p:spPr>
            <a:xfrm>
              <a:off x="10318863" y="6646392"/>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TaskTracker</a:t>
              </a:r>
              <a:endParaRPr lang="en-US" sz="1099" dirty="0">
                <a:solidFill>
                  <a:srgbClr val="FFFFFF"/>
                </a:solidFill>
                <a:latin typeface="Arial" pitchFamily="34" charset="0"/>
                <a:cs typeface="Arial" pitchFamily="34" charset="0"/>
              </a:endParaRPr>
            </a:p>
          </p:txBody>
        </p:sp>
        <p:grpSp>
          <p:nvGrpSpPr>
            <p:cNvPr id="304" name="Group 332"/>
            <p:cNvGrpSpPr/>
            <p:nvPr/>
          </p:nvGrpSpPr>
          <p:grpSpPr>
            <a:xfrm>
              <a:off x="1586777" y="5304274"/>
              <a:ext cx="815611" cy="1246856"/>
              <a:chOff x="11312677" y="4385379"/>
              <a:chExt cx="420734" cy="643192"/>
            </a:xfrm>
          </p:grpSpPr>
          <p:sp>
            <p:nvSpPr>
              <p:cNvPr id="389"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5"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6"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7"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8"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99"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305" name="Rounded Rectangle 304"/>
            <p:cNvSpPr/>
            <p:nvPr/>
          </p:nvSpPr>
          <p:spPr>
            <a:xfrm>
              <a:off x="500823" y="5585783"/>
              <a:ext cx="1005840" cy="327808"/>
            </a:xfrm>
            <a:prstGeom prst="roundRect">
              <a:avLst/>
            </a:prstGeom>
            <a:solidFill>
              <a:schemeClr val="accent4"/>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Name node</a:t>
              </a:r>
              <a:endParaRPr lang="en-US" sz="1099" dirty="0">
                <a:solidFill>
                  <a:srgbClr val="FFFFFF"/>
                </a:solidFill>
                <a:latin typeface="Arial" pitchFamily="34" charset="0"/>
                <a:cs typeface="Arial" pitchFamily="34" charset="0"/>
              </a:endParaRPr>
            </a:p>
          </p:txBody>
        </p:sp>
        <p:sp>
          <p:nvSpPr>
            <p:cNvPr id="306" name="Rounded Rectangle 305"/>
            <p:cNvSpPr/>
            <p:nvPr/>
          </p:nvSpPr>
          <p:spPr>
            <a:xfrm>
              <a:off x="500823" y="5954755"/>
              <a:ext cx="1005840" cy="327808"/>
            </a:xfrm>
            <a:prstGeom prst="roundRect">
              <a:avLst/>
            </a:prstGeom>
            <a:solidFill>
              <a:schemeClr val="accent6"/>
            </a:solidFill>
            <a:ln w="12700">
              <a:noFill/>
            </a:ln>
          </p:spPr>
          <p:style>
            <a:lnRef idx="3">
              <a:schemeClr val="lt1"/>
            </a:lnRef>
            <a:fillRef idx="1">
              <a:schemeClr val="accent5"/>
            </a:fillRef>
            <a:effectRef idx="1">
              <a:schemeClr val="accent5"/>
            </a:effectRef>
            <a:fontRef idx="minor">
              <a:schemeClr val="lt1"/>
            </a:fontRef>
          </p:style>
          <p:txBody>
            <a:bodyPr lIns="35995" tIns="35995" rIns="35995" bIns="35995" rtlCol="0" anchor="ctr"/>
            <a:lstStyle/>
            <a:p>
              <a:pPr algn="ctr"/>
              <a:r>
                <a:rPr lang="en-US" sz="1049" dirty="0">
                  <a:solidFill>
                    <a:srgbClr val="FFFFFF"/>
                  </a:solidFill>
                  <a:latin typeface="Arial" pitchFamily="34" charset="0"/>
                  <a:cs typeface="Arial" pitchFamily="34" charset="0"/>
                </a:rPr>
                <a:t>JobTracker</a:t>
              </a:r>
              <a:endParaRPr lang="en-US" sz="1099" dirty="0">
                <a:solidFill>
                  <a:srgbClr val="FFFFFF"/>
                </a:solidFill>
                <a:latin typeface="Arial" pitchFamily="34" charset="0"/>
                <a:cs typeface="Arial" pitchFamily="34" charset="0"/>
              </a:endParaRPr>
            </a:p>
          </p:txBody>
        </p:sp>
        <p:grpSp>
          <p:nvGrpSpPr>
            <p:cNvPr id="307" name="Group 332"/>
            <p:cNvGrpSpPr/>
            <p:nvPr/>
          </p:nvGrpSpPr>
          <p:grpSpPr>
            <a:xfrm>
              <a:off x="9168321" y="4088774"/>
              <a:ext cx="815611" cy="1246856"/>
              <a:chOff x="11312677" y="4385379"/>
              <a:chExt cx="420734" cy="643192"/>
            </a:xfrm>
          </p:grpSpPr>
          <p:sp>
            <p:nvSpPr>
              <p:cNvPr id="378" name="Rectangle 48"/>
              <p:cNvSpPr>
                <a:spLocks noChangeArrowheads="1"/>
              </p:cNvSpPr>
              <p:nvPr/>
            </p:nvSpPr>
            <p:spPr bwMode="auto">
              <a:xfrm>
                <a:off x="11312677" y="4385379"/>
                <a:ext cx="420734" cy="6431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4" name="Oval 54"/>
              <p:cNvSpPr>
                <a:spLocks noChangeArrowheads="1"/>
              </p:cNvSpPr>
              <p:nvPr/>
            </p:nvSpPr>
            <p:spPr bwMode="auto">
              <a:xfrm>
                <a:off x="11625810" y="4466383"/>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5" name="Oval 55"/>
              <p:cNvSpPr>
                <a:spLocks noChangeArrowheads="1"/>
              </p:cNvSpPr>
              <p:nvPr/>
            </p:nvSpPr>
            <p:spPr bwMode="auto">
              <a:xfrm>
                <a:off x="11625810" y="4571566"/>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6" name="Oval 56"/>
              <p:cNvSpPr>
                <a:spLocks noChangeArrowheads="1"/>
              </p:cNvSpPr>
              <p:nvPr/>
            </p:nvSpPr>
            <p:spPr bwMode="auto">
              <a:xfrm>
                <a:off x="11625810" y="4671914"/>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7" name="Oval 57"/>
              <p:cNvSpPr>
                <a:spLocks noChangeArrowheads="1"/>
              </p:cNvSpPr>
              <p:nvPr/>
            </p:nvSpPr>
            <p:spPr bwMode="auto">
              <a:xfrm>
                <a:off x="11625810" y="4777097"/>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88" name="Oval 58"/>
              <p:cNvSpPr>
                <a:spLocks noChangeArrowheads="1"/>
              </p:cNvSpPr>
              <p:nvPr/>
            </p:nvSpPr>
            <p:spPr bwMode="auto">
              <a:xfrm>
                <a:off x="11625810" y="4881072"/>
                <a:ext cx="32643" cy="326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08" name="Group 334"/>
            <p:cNvGrpSpPr/>
            <p:nvPr/>
          </p:nvGrpSpPr>
          <p:grpSpPr>
            <a:xfrm>
              <a:off x="5359590" y="4239774"/>
              <a:ext cx="581700" cy="889271"/>
              <a:chOff x="11312677" y="4385379"/>
              <a:chExt cx="420734" cy="643192"/>
            </a:xfrm>
          </p:grpSpPr>
          <p:sp>
            <p:nvSpPr>
              <p:cNvPr id="367" name="Rectangle 48"/>
              <p:cNvSpPr>
                <a:spLocks noChangeArrowheads="1"/>
              </p:cNvSpPr>
              <p:nvPr/>
            </p:nvSpPr>
            <p:spPr bwMode="auto">
              <a:xfrm>
                <a:off x="11312677" y="4385379"/>
                <a:ext cx="420734" cy="643192"/>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3" name="Oval 54"/>
              <p:cNvSpPr>
                <a:spLocks noChangeArrowheads="1"/>
              </p:cNvSpPr>
              <p:nvPr/>
            </p:nvSpPr>
            <p:spPr bwMode="auto">
              <a:xfrm>
                <a:off x="11625810" y="4466383"/>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4" name="Oval 55"/>
              <p:cNvSpPr>
                <a:spLocks noChangeArrowheads="1"/>
              </p:cNvSpPr>
              <p:nvPr/>
            </p:nvSpPr>
            <p:spPr bwMode="auto">
              <a:xfrm>
                <a:off x="11625810" y="4571566"/>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5" name="Oval 56"/>
              <p:cNvSpPr>
                <a:spLocks noChangeArrowheads="1"/>
              </p:cNvSpPr>
              <p:nvPr/>
            </p:nvSpPr>
            <p:spPr bwMode="auto">
              <a:xfrm>
                <a:off x="11625810" y="4671914"/>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6" name="Oval 57"/>
              <p:cNvSpPr>
                <a:spLocks noChangeArrowheads="1"/>
              </p:cNvSpPr>
              <p:nvPr/>
            </p:nvSpPr>
            <p:spPr bwMode="auto">
              <a:xfrm>
                <a:off x="11625810" y="4777097"/>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77" name="Oval 58"/>
              <p:cNvSpPr>
                <a:spLocks noChangeArrowheads="1"/>
              </p:cNvSpPr>
              <p:nvPr/>
            </p:nvSpPr>
            <p:spPr bwMode="auto">
              <a:xfrm>
                <a:off x="11625810" y="4881072"/>
                <a:ext cx="32643" cy="326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09" name="Group 308"/>
            <p:cNvGrpSpPr/>
            <p:nvPr/>
          </p:nvGrpSpPr>
          <p:grpSpPr>
            <a:xfrm>
              <a:off x="11687753" y="6037858"/>
              <a:ext cx="161865" cy="313735"/>
              <a:chOff x="8018355" y="6002801"/>
              <a:chExt cx="145517" cy="282046"/>
            </a:xfrm>
          </p:grpSpPr>
          <p:sp>
            <p:nvSpPr>
              <p:cNvPr id="364"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5"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6"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grpSp>
          <p:nvGrpSpPr>
            <p:cNvPr id="310" name="Group 309"/>
            <p:cNvGrpSpPr/>
            <p:nvPr/>
          </p:nvGrpSpPr>
          <p:grpSpPr>
            <a:xfrm>
              <a:off x="10037374" y="5016067"/>
              <a:ext cx="161865" cy="313735"/>
              <a:chOff x="8018355" y="6002801"/>
              <a:chExt cx="145517" cy="282046"/>
            </a:xfrm>
          </p:grpSpPr>
          <p:sp>
            <p:nvSpPr>
              <p:cNvPr id="361"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2"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sp>
            <p:nvSpPr>
              <p:cNvPr id="363"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3773"/>
                <a:endParaRPr lang="en-US" dirty="0">
                  <a:solidFill>
                    <a:srgbClr val="000000"/>
                  </a:solidFill>
                </a:endParaRPr>
              </a:p>
            </p:txBody>
          </p:sp>
        </p:grpSp>
        <p:cxnSp>
          <p:nvCxnSpPr>
            <p:cNvPr id="311" name="Elbow Connector 310"/>
            <p:cNvCxnSpPr/>
            <p:nvPr/>
          </p:nvCxnSpPr>
          <p:spPr>
            <a:xfrm rot="16200000" flipH="1">
              <a:off x="2024764" y="5254647"/>
              <a:ext cx="568743" cy="2610784"/>
            </a:xfrm>
            <a:prstGeom prst="bentConnector2">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2" name="Elbow Connector 311"/>
            <p:cNvCxnSpPr>
              <a:endCxn id="378" idx="3"/>
            </p:cNvCxnSpPr>
            <p:nvPr/>
          </p:nvCxnSpPr>
          <p:spPr>
            <a:xfrm rot="5400000" flipH="1" flipV="1">
              <a:off x="9353757" y="5262095"/>
              <a:ext cx="1180067" cy="80283"/>
            </a:xfrm>
            <a:prstGeom prst="bentConnector4">
              <a:avLst>
                <a:gd name="adj1" fmla="val 31790"/>
                <a:gd name="adj2" fmla="val 384743"/>
              </a:avLst>
            </a:prstGeom>
            <a:ln w="3810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p:cNvCxnSpPr>
              <a:stCxn id="367" idx="2"/>
              <a:endCxn id="328" idx="0"/>
            </p:cNvCxnSpPr>
            <p:nvPr/>
          </p:nvCxnSpPr>
          <p:spPr>
            <a:xfrm rot="16200000" flipH="1">
              <a:off x="7385538" y="3393946"/>
              <a:ext cx="783010" cy="4253207"/>
            </a:xfrm>
            <a:prstGeom prst="bentConnector3">
              <a:avLst>
                <a:gd name="adj1" fmla="val 50000"/>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313"/>
            <p:cNvCxnSpPr>
              <a:stCxn id="305" idx="0"/>
              <a:endCxn id="296" idx="0"/>
            </p:cNvCxnSpPr>
            <p:nvPr/>
          </p:nvCxnSpPr>
          <p:spPr>
            <a:xfrm rot="16200000" flipH="1">
              <a:off x="2219704" y="4369821"/>
              <a:ext cx="690295" cy="3122218"/>
            </a:xfrm>
            <a:prstGeom prst="bentConnector3">
              <a:avLst>
                <a:gd name="adj1" fmla="val -33116"/>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9167420" y="3792000"/>
              <a:ext cx="780292"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HMaster</a:t>
              </a:r>
              <a:endParaRPr lang="en-US" sz="1399" dirty="0">
                <a:solidFill>
                  <a:srgbClr val="505050"/>
                </a:solidFill>
                <a:latin typeface="Arial" pitchFamily="34" charset="0"/>
                <a:cs typeface="Arial" pitchFamily="34" charset="0"/>
              </a:endParaRPr>
            </a:p>
          </p:txBody>
        </p:sp>
        <p:sp>
          <p:nvSpPr>
            <p:cNvPr id="316" name="Rectangle 315"/>
            <p:cNvSpPr/>
            <p:nvPr/>
          </p:nvSpPr>
          <p:spPr>
            <a:xfrm>
              <a:off x="5089791" y="3951087"/>
              <a:ext cx="1072984"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Coordination</a:t>
              </a:r>
            </a:p>
          </p:txBody>
        </p:sp>
        <p:sp>
          <p:nvSpPr>
            <p:cNvPr id="317" name="Rectangle 316"/>
            <p:cNvSpPr/>
            <p:nvPr/>
          </p:nvSpPr>
          <p:spPr>
            <a:xfrm>
              <a:off x="2630507" y="5615270"/>
              <a:ext cx="1161281" cy="282423"/>
            </a:xfrm>
            <a:prstGeom prst="rect">
              <a:avLst/>
            </a:prstGeom>
          </p:spPr>
          <p:txBody>
            <a:bodyPr wrap="none">
              <a:spAutoFit/>
            </a:bodyPr>
            <a:lstStyle/>
            <a:p>
              <a:pPr algn="ctr"/>
              <a:r>
                <a:rPr lang="en-US" sz="1199" dirty="0">
                  <a:solidFill>
                    <a:srgbClr val="505050"/>
                  </a:solidFill>
                  <a:latin typeface="Arial" pitchFamily="34" charset="0"/>
                  <a:cs typeface="Arial" pitchFamily="34" charset="0"/>
                </a:rPr>
                <a:t>Region server</a:t>
              </a:r>
            </a:p>
          </p:txBody>
        </p:sp>
        <p:sp>
          <p:nvSpPr>
            <p:cNvPr id="318" name="Rectangle 317"/>
            <p:cNvSpPr/>
            <p:nvPr/>
          </p:nvSpPr>
          <p:spPr>
            <a:xfrm>
              <a:off x="4921140" y="5607184"/>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sp>
          <p:nvSpPr>
            <p:cNvPr id="319" name="Rectangle 318"/>
            <p:cNvSpPr/>
            <p:nvPr/>
          </p:nvSpPr>
          <p:spPr>
            <a:xfrm>
              <a:off x="7073330" y="5617457"/>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sp>
          <p:nvSpPr>
            <p:cNvPr id="320" name="Rectangle 319"/>
            <p:cNvSpPr/>
            <p:nvPr/>
          </p:nvSpPr>
          <p:spPr>
            <a:xfrm>
              <a:off x="9342876" y="5630737"/>
              <a:ext cx="1161281" cy="282423"/>
            </a:xfrm>
            <a:prstGeom prst="rect">
              <a:avLst/>
            </a:prstGeom>
          </p:spPr>
          <p:txBody>
            <a:bodyPr wrap="none">
              <a:spAutoFit/>
            </a:bodyPr>
            <a:lstStyle/>
            <a:p>
              <a:pPr algn="ctr"/>
              <a:r>
                <a:rPr lang="en-US" sz="1199" dirty="0">
                  <a:solidFill>
                    <a:srgbClr val="FFFFFF"/>
                  </a:solidFill>
                  <a:latin typeface="Arial" pitchFamily="34" charset="0"/>
                  <a:cs typeface="Arial" pitchFamily="34" charset="0"/>
                </a:rPr>
                <a:t>Region server</a:t>
              </a:r>
            </a:p>
          </p:txBody>
        </p:sp>
        <p:cxnSp>
          <p:nvCxnSpPr>
            <p:cNvPr id="321" name="Elbow Connector 320"/>
            <p:cNvCxnSpPr>
              <a:endCxn id="297" idx="0"/>
            </p:cNvCxnSpPr>
            <p:nvPr/>
          </p:nvCxnSpPr>
          <p:spPr>
            <a:xfrm>
              <a:off x="5804579" y="6031355"/>
              <a:ext cx="600588" cy="244723"/>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2" name="Group 332"/>
            <p:cNvGrpSpPr/>
            <p:nvPr/>
          </p:nvGrpSpPr>
          <p:grpSpPr>
            <a:xfrm>
              <a:off x="5117256" y="5913186"/>
              <a:ext cx="715124" cy="1093238"/>
              <a:chOff x="11312677" y="4385379"/>
              <a:chExt cx="420734" cy="643192"/>
            </a:xfrm>
          </p:grpSpPr>
          <p:sp>
            <p:nvSpPr>
              <p:cNvPr id="35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5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6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cxnSp>
          <p:nvCxnSpPr>
            <p:cNvPr id="323" name="Elbow Connector 322"/>
            <p:cNvCxnSpPr>
              <a:endCxn id="298" idx="0"/>
            </p:cNvCxnSpPr>
            <p:nvPr/>
          </p:nvCxnSpPr>
          <p:spPr>
            <a:xfrm>
              <a:off x="7945071" y="6086296"/>
              <a:ext cx="616196" cy="189782"/>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Elbow Connector 323"/>
            <p:cNvCxnSpPr>
              <a:endCxn id="299" idx="0"/>
            </p:cNvCxnSpPr>
            <p:nvPr/>
          </p:nvCxnSpPr>
          <p:spPr>
            <a:xfrm>
              <a:off x="10205272" y="6095564"/>
              <a:ext cx="616511" cy="180514"/>
            </a:xfrm>
            <a:prstGeom prst="bentConnector2">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5" name="Group 332"/>
            <p:cNvGrpSpPr/>
            <p:nvPr/>
          </p:nvGrpSpPr>
          <p:grpSpPr>
            <a:xfrm>
              <a:off x="7283543" y="5913186"/>
              <a:ext cx="715124" cy="1093238"/>
              <a:chOff x="11312677" y="4385379"/>
              <a:chExt cx="420734" cy="643192"/>
            </a:xfrm>
          </p:grpSpPr>
          <p:sp>
            <p:nvSpPr>
              <p:cNvPr id="339"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5"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6"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7"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8"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49"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326" name="Group 332"/>
            <p:cNvGrpSpPr/>
            <p:nvPr/>
          </p:nvGrpSpPr>
          <p:grpSpPr>
            <a:xfrm>
              <a:off x="9546085" y="5912055"/>
              <a:ext cx="715124" cy="1093238"/>
              <a:chOff x="11312677" y="4385379"/>
              <a:chExt cx="420734" cy="643192"/>
            </a:xfrm>
          </p:grpSpPr>
          <p:sp>
            <p:nvSpPr>
              <p:cNvPr id="32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2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33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cxnSp>
          <p:nvCxnSpPr>
            <p:cNvPr id="327" name="Straight Arrow Connector 326"/>
            <p:cNvCxnSpPr/>
            <p:nvPr/>
          </p:nvCxnSpPr>
          <p:spPr>
            <a:xfrm flipH="1">
              <a:off x="6468161" y="4701444"/>
              <a:ext cx="2700160" cy="14615"/>
            </a:xfrm>
            <a:prstGeom prst="straightConnector1">
              <a:avLst/>
            </a:prstGeom>
            <a:ln w="3810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8" name="Picture 4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728" y="545513"/>
            <a:ext cx="2657271" cy="656853"/>
          </a:xfrm>
          <a:prstGeom prst="rect">
            <a:avLst/>
          </a:prstGeom>
        </p:spPr>
      </p:pic>
      <p:sp>
        <p:nvSpPr>
          <p:cNvPr id="449" name="Text Placeholder 2"/>
          <p:cNvSpPr txBox="1">
            <a:spLocks/>
          </p:cNvSpPr>
          <p:nvPr/>
        </p:nvSpPr>
        <p:spPr>
          <a:xfrm>
            <a:off x="285197" y="1377748"/>
            <a:ext cx="11887878" cy="175753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NoSQL database on data in HDInsight</a:t>
            </a:r>
          </a:p>
          <a:p>
            <a:pPr lvl="1"/>
            <a:r>
              <a:rPr lang="en-US" sz="1836" dirty="0"/>
              <a:t>Columnar, NoSQL database</a:t>
            </a:r>
          </a:p>
          <a:p>
            <a:pPr lvl="1"/>
            <a:r>
              <a:rPr lang="en-US" sz="1836" dirty="0"/>
              <a:t>Runs on top of Hadoop Distributed File System (HDFS)</a:t>
            </a:r>
          </a:p>
          <a:p>
            <a:pPr lvl="1"/>
            <a:r>
              <a:rPr lang="en-US" sz="1836" dirty="0"/>
              <a:t>Provides flexibility for new columns to be added to column families at any time</a:t>
            </a:r>
          </a:p>
        </p:txBody>
      </p:sp>
    </p:spTree>
    <p:extLst>
      <p:ext uri="{BB962C8B-B14F-4D97-AF65-F5344CB8AC3E}">
        <p14:creationId xmlns:p14="http://schemas.microsoft.com/office/powerpoint/2010/main" val="117923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anim calcmode="lin" valueType="num">
                                      <p:cBhvr>
                                        <p:cTn id="8" dur="1000" fill="hold"/>
                                        <p:tgtEl>
                                          <p:spTgt spid="283"/>
                                        </p:tgtEl>
                                        <p:attrNameLst>
                                          <p:attrName>ppt_x</p:attrName>
                                        </p:attrNameLst>
                                      </p:cBhvr>
                                      <p:tavLst>
                                        <p:tav tm="0">
                                          <p:val>
                                            <p:strVal val="#ppt_x"/>
                                          </p:val>
                                        </p:tav>
                                        <p:tav tm="100000">
                                          <p:val>
                                            <p:strVal val="#ppt_x"/>
                                          </p:val>
                                        </p:tav>
                                      </p:tavLst>
                                    </p:anim>
                                    <p:anim calcmode="lin" valueType="num">
                                      <p:cBhvr>
                                        <p:cTn id="9" dur="1000" fill="hold"/>
                                        <p:tgtEl>
                                          <p:spTgt spid="28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49">
                                            <p:txEl>
                                              <p:pRg st="0" end="0"/>
                                            </p:txEl>
                                          </p:spTgt>
                                        </p:tgtEl>
                                        <p:attrNameLst>
                                          <p:attrName>style.visibility</p:attrName>
                                        </p:attrNameLst>
                                      </p:cBhvr>
                                      <p:to>
                                        <p:strVal val="visible"/>
                                      </p:to>
                                    </p:set>
                                    <p:animEffect transition="in" filter="fade">
                                      <p:cBhvr>
                                        <p:cTn id="12" dur="750"/>
                                        <p:tgtEl>
                                          <p:spTgt spid="44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9">
                                            <p:txEl>
                                              <p:pRg st="1" end="1"/>
                                            </p:txEl>
                                          </p:spTgt>
                                        </p:tgtEl>
                                        <p:attrNameLst>
                                          <p:attrName>style.visibility</p:attrName>
                                        </p:attrNameLst>
                                      </p:cBhvr>
                                      <p:to>
                                        <p:strVal val="visible"/>
                                      </p:to>
                                    </p:set>
                                    <p:animEffect transition="in" filter="fade">
                                      <p:cBhvr>
                                        <p:cTn id="15" dur="750"/>
                                        <p:tgtEl>
                                          <p:spTgt spid="44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9">
                                            <p:txEl>
                                              <p:pRg st="2" end="2"/>
                                            </p:txEl>
                                          </p:spTgt>
                                        </p:tgtEl>
                                        <p:attrNameLst>
                                          <p:attrName>style.visibility</p:attrName>
                                        </p:attrNameLst>
                                      </p:cBhvr>
                                      <p:to>
                                        <p:strVal val="visible"/>
                                      </p:to>
                                    </p:set>
                                    <p:animEffect transition="in" filter="fade">
                                      <p:cBhvr>
                                        <p:cTn id="18" dur="750"/>
                                        <p:tgtEl>
                                          <p:spTgt spid="449">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9">
                                            <p:txEl>
                                              <p:pRg st="3" end="3"/>
                                            </p:txEl>
                                          </p:spTgt>
                                        </p:tgtEl>
                                        <p:attrNameLst>
                                          <p:attrName>style.visibility</p:attrName>
                                        </p:attrNameLst>
                                      </p:cBhvr>
                                      <p:to>
                                        <p:strVal val="visible"/>
                                      </p:to>
                                    </p:set>
                                    <p:animEffect transition="in" filter="fade">
                                      <p:cBhvr>
                                        <p:cTn id="21" dur="750"/>
                                        <p:tgtEl>
                                          <p:spTgt spid="4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0617" y="369116"/>
            <a:ext cx="10971244" cy="1024684"/>
          </a:xfrm>
        </p:spPr>
        <p:txBody>
          <a:bodyPr/>
          <a:lstStyle/>
          <a:p>
            <a:r>
              <a:rPr lang="en-US" dirty="0">
                <a:solidFill>
                  <a:schemeClr val="tx1"/>
                </a:solidFill>
              </a:rPr>
              <a:t>HDInsight supports Mahout</a:t>
            </a:r>
          </a:p>
        </p:txBody>
      </p:sp>
      <p:pic>
        <p:nvPicPr>
          <p:cNvPr id="170" name="Picture 16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25803" y="228672"/>
            <a:ext cx="2270170" cy="941762"/>
          </a:xfrm>
          <a:prstGeom prst="rect">
            <a:avLst/>
          </a:prstGeom>
        </p:spPr>
      </p:pic>
      <p:sp>
        <p:nvSpPr>
          <p:cNvPr id="171" name="Text Placeholder 2"/>
          <p:cNvSpPr txBox="1">
            <a:spLocks/>
          </p:cNvSpPr>
          <p:nvPr/>
        </p:nvSpPr>
        <p:spPr>
          <a:xfrm>
            <a:off x="168770" y="1213174"/>
            <a:ext cx="12513926" cy="175753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Machine learning library </a:t>
            </a:r>
          </a:p>
          <a:p>
            <a:pPr lvl="1"/>
            <a:r>
              <a:rPr lang="en-US" sz="1836" dirty="0"/>
              <a:t>A library of machine learning algorithms to execute on data in HDFS</a:t>
            </a:r>
          </a:p>
          <a:p>
            <a:pPr lvl="1"/>
            <a:r>
              <a:rPr lang="en-US" sz="1836" dirty="0"/>
              <a:t>Algorithms are not dependent on size of data and can scale with large data sets</a:t>
            </a:r>
          </a:p>
          <a:p>
            <a:pPr lvl="1"/>
            <a:r>
              <a:rPr lang="en-US" sz="1836" dirty="0"/>
              <a:t>Library includes: collaborative filtering, classification, clustering, dimensionality reduction, topic models</a:t>
            </a:r>
            <a:r>
              <a:rPr lang="en-US" sz="1836" dirty="0">
                <a:solidFill>
                  <a:schemeClr val="accent2"/>
                </a:solidFill>
              </a:rPr>
              <a:t> </a:t>
            </a:r>
          </a:p>
        </p:txBody>
      </p:sp>
      <p:grpSp>
        <p:nvGrpSpPr>
          <p:cNvPr id="172" name="Group 171"/>
          <p:cNvGrpSpPr/>
          <p:nvPr/>
        </p:nvGrpSpPr>
        <p:grpSpPr>
          <a:xfrm>
            <a:off x="332390" y="3078225"/>
            <a:ext cx="11627738" cy="3709459"/>
            <a:chOff x="430722" y="3078164"/>
            <a:chExt cx="11530219" cy="3709986"/>
          </a:xfrm>
        </p:grpSpPr>
        <p:sp>
          <p:nvSpPr>
            <p:cNvPr id="173" name="Rectangle 172"/>
            <p:cNvSpPr/>
            <p:nvPr>
              <p:custDataLst>
                <p:tags r:id="rId1"/>
              </p:custDataLst>
            </p:nvPr>
          </p:nvSpPr>
          <p:spPr bwMode="auto">
            <a:xfrm>
              <a:off x="430722" y="3078164"/>
              <a:ext cx="11530219" cy="3709986"/>
            </a:xfrm>
            <a:prstGeom prst="rect">
              <a:avLst/>
            </a:prstGeom>
            <a:no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grpSp>
          <p:nvGrpSpPr>
            <p:cNvPr id="174" name="Group 173"/>
            <p:cNvGrpSpPr/>
            <p:nvPr/>
          </p:nvGrpSpPr>
          <p:grpSpPr>
            <a:xfrm>
              <a:off x="2766831" y="3369529"/>
              <a:ext cx="6858000" cy="3091499"/>
              <a:chOff x="2024903" y="3349642"/>
              <a:chExt cx="6858000" cy="3091499"/>
            </a:xfrm>
          </p:grpSpPr>
          <p:sp>
            <p:nvSpPr>
              <p:cNvPr id="175" name="Oval 174"/>
              <p:cNvSpPr/>
              <p:nvPr/>
            </p:nvSpPr>
            <p:spPr bwMode="auto">
              <a:xfrm>
                <a:off x="3200395" y="52577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6" name="Oval 175"/>
              <p:cNvSpPr/>
              <p:nvPr/>
            </p:nvSpPr>
            <p:spPr bwMode="auto">
              <a:xfrm>
                <a:off x="3352795" y="54101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7" name="Oval 176"/>
              <p:cNvSpPr/>
              <p:nvPr/>
            </p:nvSpPr>
            <p:spPr bwMode="auto">
              <a:xfrm>
                <a:off x="3505195" y="55625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8" name="Oval 177"/>
              <p:cNvSpPr/>
              <p:nvPr/>
            </p:nvSpPr>
            <p:spPr bwMode="auto">
              <a:xfrm>
                <a:off x="3657595" y="57149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79" name="Oval 178"/>
              <p:cNvSpPr/>
              <p:nvPr/>
            </p:nvSpPr>
            <p:spPr bwMode="auto">
              <a:xfrm>
                <a:off x="3200395" y="561190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0" name="Oval 179"/>
              <p:cNvSpPr/>
              <p:nvPr/>
            </p:nvSpPr>
            <p:spPr bwMode="auto">
              <a:xfrm>
                <a:off x="3809995" y="544829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1" name="Oval 180"/>
              <p:cNvSpPr/>
              <p:nvPr/>
            </p:nvSpPr>
            <p:spPr bwMode="auto">
              <a:xfrm>
                <a:off x="3619495" y="522754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2" name="Oval 181"/>
              <p:cNvSpPr/>
              <p:nvPr/>
            </p:nvSpPr>
            <p:spPr bwMode="auto">
              <a:xfrm>
                <a:off x="3809995" y="586739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3" name="Oval 182"/>
              <p:cNvSpPr/>
              <p:nvPr/>
            </p:nvSpPr>
            <p:spPr bwMode="auto">
              <a:xfrm>
                <a:off x="4917134" y="50067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4" name="Oval 183"/>
              <p:cNvSpPr/>
              <p:nvPr/>
            </p:nvSpPr>
            <p:spPr bwMode="auto">
              <a:xfrm>
                <a:off x="5082981" y="515918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5" name="Oval 184"/>
              <p:cNvSpPr/>
              <p:nvPr/>
            </p:nvSpPr>
            <p:spPr bwMode="auto">
              <a:xfrm>
                <a:off x="5197281" y="49552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6" name="Oval 185"/>
              <p:cNvSpPr/>
              <p:nvPr/>
            </p:nvSpPr>
            <p:spPr bwMode="auto">
              <a:xfrm>
                <a:off x="5363128" y="5107638"/>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7" name="Oval 186"/>
              <p:cNvSpPr/>
              <p:nvPr/>
            </p:nvSpPr>
            <p:spPr bwMode="auto">
              <a:xfrm>
                <a:off x="5304857" y="53474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8" name="Oval 187"/>
              <p:cNvSpPr/>
              <p:nvPr/>
            </p:nvSpPr>
            <p:spPr bwMode="auto">
              <a:xfrm>
                <a:off x="5470704" y="5499843"/>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89" name="Oval 188"/>
              <p:cNvSpPr/>
              <p:nvPr/>
            </p:nvSpPr>
            <p:spPr bwMode="auto">
              <a:xfrm>
                <a:off x="5528975" y="49496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0" name="Oval 189"/>
              <p:cNvSpPr/>
              <p:nvPr/>
            </p:nvSpPr>
            <p:spPr bwMode="auto">
              <a:xfrm>
                <a:off x="5694822" y="5102036"/>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1" name="Oval 190"/>
              <p:cNvSpPr/>
              <p:nvPr/>
            </p:nvSpPr>
            <p:spPr bwMode="auto">
              <a:xfrm>
                <a:off x="5571556" y="53059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2" name="Oval 191"/>
              <p:cNvSpPr/>
              <p:nvPr/>
            </p:nvSpPr>
            <p:spPr bwMode="auto">
              <a:xfrm>
                <a:off x="5737403" y="545838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3" name="Oval 192"/>
              <p:cNvSpPr/>
              <p:nvPr/>
            </p:nvSpPr>
            <p:spPr bwMode="auto">
              <a:xfrm>
                <a:off x="4602248" y="53283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4" name="Oval 193"/>
              <p:cNvSpPr/>
              <p:nvPr/>
            </p:nvSpPr>
            <p:spPr bwMode="auto">
              <a:xfrm>
                <a:off x="4768095" y="5480794"/>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5" name="Oval 194"/>
              <p:cNvSpPr/>
              <p:nvPr/>
            </p:nvSpPr>
            <p:spPr bwMode="auto">
              <a:xfrm>
                <a:off x="6869195" y="47994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6" name="Oval 195"/>
              <p:cNvSpPr/>
              <p:nvPr/>
            </p:nvSpPr>
            <p:spPr bwMode="auto">
              <a:xfrm>
                <a:off x="7035042" y="4951877"/>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7" name="Oval 196"/>
              <p:cNvSpPr/>
              <p:nvPr/>
            </p:nvSpPr>
            <p:spPr bwMode="auto">
              <a:xfrm>
                <a:off x="6920742" y="45372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8" name="Oval 197"/>
              <p:cNvSpPr/>
              <p:nvPr/>
            </p:nvSpPr>
            <p:spPr bwMode="auto">
              <a:xfrm>
                <a:off x="7086589"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99" name="Oval 198"/>
              <p:cNvSpPr/>
              <p:nvPr/>
            </p:nvSpPr>
            <p:spPr bwMode="auto">
              <a:xfrm>
                <a:off x="7268124"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0" name="Oval 199"/>
              <p:cNvSpPr/>
              <p:nvPr/>
            </p:nvSpPr>
            <p:spPr bwMode="auto">
              <a:xfrm>
                <a:off x="7433971" y="49944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1" name="Oval 200"/>
              <p:cNvSpPr/>
              <p:nvPr/>
            </p:nvSpPr>
            <p:spPr bwMode="auto">
              <a:xfrm>
                <a:off x="7044004" y="43255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2" name="Oval 201"/>
              <p:cNvSpPr/>
              <p:nvPr/>
            </p:nvSpPr>
            <p:spPr bwMode="auto">
              <a:xfrm>
                <a:off x="7209851"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3" name="Oval 202"/>
              <p:cNvSpPr/>
              <p:nvPr/>
            </p:nvSpPr>
            <p:spPr bwMode="auto">
              <a:xfrm>
                <a:off x="7418283" y="46896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4" name="Oval 203"/>
              <p:cNvSpPr/>
              <p:nvPr/>
            </p:nvSpPr>
            <p:spPr bwMode="auto">
              <a:xfrm>
                <a:off x="7584130" y="4842061"/>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5" name="Oval 204"/>
              <p:cNvSpPr/>
              <p:nvPr/>
            </p:nvSpPr>
            <p:spPr bwMode="auto">
              <a:xfrm>
                <a:off x="7496724" y="44779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6" name="Oval 205"/>
              <p:cNvSpPr/>
              <p:nvPr/>
            </p:nvSpPr>
            <p:spPr bwMode="auto">
              <a:xfrm>
                <a:off x="7662571" y="463036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7" name="Oval 206"/>
              <p:cNvSpPr/>
              <p:nvPr/>
            </p:nvSpPr>
            <p:spPr bwMode="auto">
              <a:xfrm>
                <a:off x="2635624" y="4799478"/>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8" name="Oval 207"/>
              <p:cNvSpPr/>
              <p:nvPr/>
            </p:nvSpPr>
            <p:spPr bwMode="auto">
              <a:xfrm>
                <a:off x="4481230" y="4463400"/>
                <a:ext cx="1645920" cy="1641663"/>
              </a:xfrm>
              <a:prstGeom prst="ellipse">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209" name="Oval 208"/>
              <p:cNvSpPr/>
              <p:nvPr/>
            </p:nvSpPr>
            <p:spPr bwMode="auto">
              <a:xfrm>
                <a:off x="6418709" y="3941103"/>
                <a:ext cx="1645920" cy="1641663"/>
              </a:xfrm>
              <a:prstGeom prst="ellipse">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cxnSp>
            <p:nvCxnSpPr>
              <p:cNvPr id="210" name="Straight Connector 209"/>
              <p:cNvCxnSpPr/>
              <p:nvPr/>
            </p:nvCxnSpPr>
            <p:spPr>
              <a:xfrm>
                <a:off x="2043953" y="3349642"/>
                <a:ext cx="0" cy="309149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flipV="1">
                <a:off x="2024903" y="6441141"/>
                <a:ext cx="68580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762902" y="3308920"/>
            <a:ext cx="2938399" cy="382308"/>
          </a:xfrm>
          <a:prstGeom prst="rect">
            <a:avLst/>
          </a:prstGeom>
        </p:spPr>
        <p:txBody>
          <a:bodyPr wrap="none">
            <a:spAutoFit/>
          </a:bodyPr>
          <a:lstStyle/>
          <a:p>
            <a:r>
              <a:rPr lang="en-US" sz="1836" dirty="0"/>
              <a:t>HDInsight supports Storm</a:t>
            </a:r>
          </a:p>
        </p:txBody>
      </p:sp>
    </p:spTree>
    <p:extLst>
      <p:ext uri="{BB962C8B-B14F-4D97-AF65-F5344CB8AC3E}">
        <p14:creationId xmlns:p14="http://schemas.microsoft.com/office/powerpoint/2010/main" val="32294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750"/>
                                        <p:tgtEl>
                                          <p:spTgt spid="1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xEl>
                                              <p:pRg st="1" end="1"/>
                                            </p:txEl>
                                          </p:spTgt>
                                        </p:tgtEl>
                                        <p:attrNameLst>
                                          <p:attrName>style.visibility</p:attrName>
                                        </p:attrNameLst>
                                      </p:cBhvr>
                                      <p:to>
                                        <p:strVal val="visible"/>
                                      </p:to>
                                    </p:set>
                                    <p:animEffect transition="in" filter="fade">
                                      <p:cBhvr>
                                        <p:cTn id="10" dur="750"/>
                                        <p:tgtEl>
                                          <p:spTgt spid="1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xEl>
                                              <p:pRg st="2" end="2"/>
                                            </p:txEl>
                                          </p:spTgt>
                                        </p:tgtEl>
                                        <p:attrNameLst>
                                          <p:attrName>style.visibility</p:attrName>
                                        </p:attrNameLst>
                                      </p:cBhvr>
                                      <p:to>
                                        <p:strVal val="visible"/>
                                      </p:to>
                                    </p:set>
                                    <p:animEffect transition="in" filter="fade">
                                      <p:cBhvr>
                                        <p:cTn id="13" dur="750"/>
                                        <p:tgtEl>
                                          <p:spTgt spid="17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1">
                                            <p:txEl>
                                              <p:pRg st="3" end="3"/>
                                            </p:txEl>
                                          </p:spTgt>
                                        </p:tgtEl>
                                        <p:attrNameLst>
                                          <p:attrName>style.visibility</p:attrName>
                                        </p:attrNameLst>
                                      </p:cBhvr>
                                      <p:to>
                                        <p:strVal val="visible"/>
                                      </p:to>
                                    </p:set>
                                    <p:animEffect transition="in" filter="fade">
                                      <p:cBhvr>
                                        <p:cTn id="16" dur="750"/>
                                        <p:tgtEl>
                                          <p:spTgt spid="171">
                                            <p:txEl>
                                              <p:pRg st="3" end="3"/>
                                            </p:txEl>
                                          </p:spTgt>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172"/>
                                        </p:tgtEl>
                                        <p:attrNameLst>
                                          <p:attrName>style.visibility</p:attrName>
                                        </p:attrNameLst>
                                      </p:cBhvr>
                                      <p:to>
                                        <p:strVal val="visible"/>
                                      </p:to>
                                    </p:set>
                                    <p:animEffect transition="in" filter="wipe(left)">
                                      <p:cBhvr>
                                        <p:cTn id="20" dur="75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75480" y="252540"/>
            <a:ext cx="10971244" cy="1024684"/>
          </a:xfrm>
        </p:spPr>
        <p:txBody>
          <a:bodyPr/>
          <a:lstStyle/>
          <a:p>
            <a:r>
              <a:rPr lang="en-US" dirty="0">
                <a:solidFill>
                  <a:schemeClr val="tx1"/>
                </a:solidFill>
              </a:rPr>
              <a:t>HDInsight supports Storm</a:t>
            </a:r>
          </a:p>
        </p:txBody>
      </p:sp>
      <p:sp>
        <p:nvSpPr>
          <p:cNvPr id="46" name="Text Placeholder 2"/>
          <p:cNvSpPr txBox="1">
            <a:spLocks/>
          </p:cNvSpPr>
          <p:nvPr/>
        </p:nvSpPr>
        <p:spPr>
          <a:xfrm>
            <a:off x="381179" y="1206156"/>
            <a:ext cx="12488312" cy="2265468"/>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Stream Analytics for near real-time processing</a:t>
            </a:r>
          </a:p>
          <a:p>
            <a:pPr lvl="1"/>
            <a:r>
              <a:rPr lang="en-US" sz="1530" dirty="0"/>
              <a:t>Consumes millions of real-time events from scalable event broker (i.e., Apache Kafka, Azure Event Hub)</a:t>
            </a:r>
          </a:p>
          <a:p>
            <a:pPr lvl="1"/>
            <a:r>
              <a:rPr lang="en-US" sz="1530" dirty="0"/>
              <a:t>Performs time-sensitive computation</a:t>
            </a:r>
          </a:p>
          <a:p>
            <a:pPr lvl="1"/>
            <a:r>
              <a:rPr lang="en-US" sz="1530" dirty="0"/>
              <a:t>Outputs to persistent stores, dashboards, or devices</a:t>
            </a:r>
          </a:p>
          <a:p>
            <a:pPr lvl="1"/>
            <a:r>
              <a:rPr lang="en-US" sz="1530" dirty="0"/>
              <a:t>Customizable with Java + .NET</a:t>
            </a:r>
          </a:p>
          <a:p>
            <a:pPr lvl="1"/>
            <a:r>
              <a:rPr lang="en-US" sz="1530" dirty="0"/>
              <a:t>Deeply integrated to Visual Studio</a:t>
            </a:r>
          </a:p>
        </p:txBody>
      </p:sp>
      <p:pic>
        <p:nvPicPr>
          <p:cNvPr id="47" name="Picture 4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638618" y="201641"/>
            <a:ext cx="2519988" cy="919796"/>
          </a:xfrm>
          <a:prstGeom prst="rect">
            <a:avLst/>
          </a:prstGeom>
        </p:spPr>
      </p:pic>
      <p:sp>
        <p:nvSpPr>
          <p:cNvPr id="48" name="Rectangle 47"/>
          <p:cNvSpPr/>
          <p:nvPr>
            <p:custDataLst>
              <p:tags r:id="rId1"/>
            </p:custDataLst>
          </p:nvPr>
        </p:nvSpPr>
        <p:spPr bwMode="auto">
          <a:xfrm>
            <a:off x="377755" y="3001059"/>
            <a:ext cx="11528584" cy="37094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grpSp>
        <p:nvGrpSpPr>
          <p:cNvPr id="49" name="Group 48"/>
          <p:cNvGrpSpPr/>
          <p:nvPr/>
        </p:nvGrpSpPr>
        <p:grpSpPr>
          <a:xfrm>
            <a:off x="1763411" y="3045722"/>
            <a:ext cx="8636578" cy="3664797"/>
            <a:chOff x="269240" y="1189495"/>
            <a:chExt cx="11754926" cy="5376993"/>
          </a:xfrm>
        </p:grpSpPr>
        <p:sp>
          <p:nvSpPr>
            <p:cNvPr id="50" name="Rectangle 49"/>
            <p:cNvSpPr/>
            <p:nvPr/>
          </p:nvSpPr>
          <p:spPr bwMode="auto">
            <a:xfrm>
              <a:off x="269240"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1" name="Rectangle 50"/>
            <p:cNvSpPr/>
            <p:nvPr/>
          </p:nvSpPr>
          <p:spPr bwMode="auto">
            <a:xfrm>
              <a:off x="2241685"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2" name="Rectangle 51"/>
            <p:cNvSpPr/>
            <p:nvPr/>
          </p:nvSpPr>
          <p:spPr bwMode="auto">
            <a:xfrm>
              <a:off x="421413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3" name="Rectangle 52"/>
            <p:cNvSpPr/>
            <p:nvPr/>
          </p:nvSpPr>
          <p:spPr bwMode="auto">
            <a:xfrm>
              <a:off x="6186576"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4" name="Rectangle 53"/>
            <p:cNvSpPr/>
            <p:nvPr/>
          </p:nvSpPr>
          <p:spPr bwMode="auto">
            <a:xfrm>
              <a:off x="815902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55" name="Rectangle 54"/>
            <p:cNvSpPr/>
            <p:nvPr/>
          </p:nvSpPr>
          <p:spPr bwMode="auto">
            <a:xfrm>
              <a:off x="10131468" y="1840761"/>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grpSp>
          <p:nvGrpSpPr>
            <p:cNvPr id="56" name="Group 55"/>
            <p:cNvGrpSpPr/>
            <p:nvPr/>
          </p:nvGrpSpPr>
          <p:grpSpPr>
            <a:xfrm>
              <a:off x="2420700" y="2089033"/>
              <a:ext cx="7352158" cy="4293518"/>
              <a:chOff x="2469239" y="2130426"/>
              <a:chExt cx="7499584" cy="4379612"/>
            </a:xfrm>
          </p:grpSpPr>
          <p:sp>
            <p:nvSpPr>
              <p:cNvPr id="134" name="Oval 133"/>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35" name="Freeform 134"/>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36" name="Freeform 135"/>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37" name="Freeform 136"/>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grpSp>
          <p:nvGrpSpPr>
            <p:cNvPr id="57" name="Group 56"/>
            <p:cNvGrpSpPr/>
            <p:nvPr/>
          </p:nvGrpSpPr>
          <p:grpSpPr>
            <a:xfrm>
              <a:off x="269241" y="1189495"/>
              <a:ext cx="11655081" cy="717140"/>
              <a:chOff x="274638" y="1212850"/>
              <a:chExt cx="11888787" cy="731520"/>
            </a:xfrm>
          </p:grpSpPr>
          <p:sp>
            <p:nvSpPr>
              <p:cNvPr id="123" name="Rectangle 122"/>
              <p:cNvSpPr/>
              <p:nvPr/>
            </p:nvSpPr>
            <p:spPr bwMode="auto">
              <a:xfrm>
                <a:off x="4298632"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Event queuing system</a:t>
                </a:r>
              </a:p>
            </p:txBody>
          </p:sp>
          <p:sp>
            <p:nvSpPr>
              <p:cNvPr id="124" name="Right Arrow 123"/>
              <p:cNvSpPr/>
              <p:nvPr/>
            </p:nvSpPr>
            <p:spPr bwMode="auto">
              <a:xfrm>
                <a:off x="3996722"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5" name="Rectangle 124"/>
              <p:cNvSpPr/>
              <p:nvPr/>
            </p:nvSpPr>
            <p:spPr bwMode="auto">
              <a:xfrm>
                <a:off x="228663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26" name="Right Arrow 125"/>
              <p:cNvSpPr/>
              <p:nvPr/>
            </p:nvSpPr>
            <p:spPr bwMode="auto">
              <a:xfrm>
                <a:off x="198472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7" name="Rectangle 126"/>
              <p:cNvSpPr/>
              <p:nvPr/>
            </p:nvSpPr>
            <p:spPr bwMode="auto">
              <a:xfrm>
                <a:off x="1033462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28" name="Right Arrow 127"/>
              <p:cNvSpPr/>
              <p:nvPr/>
            </p:nvSpPr>
            <p:spPr bwMode="auto">
              <a:xfrm>
                <a:off x="1003271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29" name="Rectangle 128"/>
              <p:cNvSpPr/>
              <p:nvPr/>
            </p:nvSpPr>
            <p:spPr bwMode="auto">
              <a:xfrm>
                <a:off x="274638"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3408" tIns="89629" rIns="143408" bIns="8962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132" name="Left-Right Arrow 131"/>
              <p:cNvSpPr/>
              <p:nvPr/>
            </p:nvSpPr>
            <p:spPr bwMode="auto">
              <a:xfrm>
                <a:off x="6008719"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60" tIns="143408" rIns="179260"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endParaRPr lang="en-US" sz="1399" dirty="0">
                  <a:gradFill>
                    <a:gsLst>
                      <a:gs pos="0">
                        <a:srgbClr val="FFFFFF"/>
                      </a:gs>
                      <a:gs pos="100000">
                        <a:srgbClr val="FFFFFF"/>
                      </a:gs>
                    </a:gsLst>
                    <a:lin ang="5400000" scaled="1"/>
                  </a:gradFill>
                  <a:ea typeface="Segoe UI" pitchFamily="34" charset="0"/>
                  <a:cs typeface="Segoe UI" pitchFamily="34" charset="0"/>
                </a:endParaRPr>
              </a:p>
            </p:txBody>
          </p:sp>
        </p:grpSp>
        <p:sp>
          <p:nvSpPr>
            <p:cNvPr id="58" name="Oval 57"/>
            <p:cNvSpPr/>
            <p:nvPr/>
          </p:nvSpPr>
          <p:spPr bwMode="auto">
            <a:xfrm>
              <a:off x="4273126" y="4057331"/>
              <a:ext cx="1508760" cy="15070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59" name="Freeform 58"/>
            <p:cNvSpPr>
              <a:spLocks noEditPoints="1"/>
            </p:cNvSpPr>
            <p:nvPr/>
          </p:nvSpPr>
          <p:spPr bwMode="auto">
            <a:xfrm>
              <a:off x="4762675" y="45621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nvGrpSpPr>
            <p:cNvPr id="60" name="Group 59"/>
            <p:cNvGrpSpPr/>
            <p:nvPr/>
          </p:nvGrpSpPr>
          <p:grpSpPr>
            <a:xfrm>
              <a:off x="6349716" y="5840153"/>
              <a:ext cx="1580089" cy="656345"/>
              <a:chOff x="6401114" y="4959527"/>
              <a:chExt cx="1611774" cy="669506"/>
            </a:xfrm>
          </p:grpSpPr>
          <p:sp>
            <p:nvSpPr>
              <p:cNvPr id="121" name="Freeform 120"/>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22" name="TextBox 310"/>
              <p:cNvSpPr txBox="1"/>
              <p:nvPr/>
            </p:nvSpPr>
            <p:spPr>
              <a:xfrm>
                <a:off x="7284268" y="5121123"/>
                <a:ext cx="728620"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Storage </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adapters</a:t>
                </a:r>
              </a:p>
            </p:txBody>
          </p:sp>
        </p:grpSp>
        <p:sp>
          <p:nvSpPr>
            <p:cNvPr id="61" name="TextBox 140"/>
            <p:cNvSpPr txBox="1"/>
            <p:nvPr/>
          </p:nvSpPr>
          <p:spPr>
            <a:xfrm>
              <a:off x="6792930" y="4095215"/>
              <a:ext cx="861553" cy="65226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b="1" dirty="0">
                  <a:solidFill>
                    <a:srgbClr val="008272"/>
                  </a:solidFill>
                </a:rPr>
                <a:t>Stream </a:t>
              </a:r>
              <a:br>
                <a:rPr lang="en-US" sz="1049" b="1" dirty="0">
                  <a:solidFill>
                    <a:srgbClr val="008272"/>
                  </a:solidFill>
                </a:rPr>
              </a:br>
              <a:r>
                <a:rPr lang="en-US" sz="1049" b="1" dirty="0">
                  <a:solidFill>
                    <a:srgbClr val="008272"/>
                  </a:solidFill>
                </a:rPr>
                <a:t>processing</a:t>
              </a:r>
            </a:p>
          </p:txBody>
        </p:sp>
        <p:grpSp>
          <p:nvGrpSpPr>
            <p:cNvPr id="62" name="Group 61"/>
            <p:cNvGrpSpPr/>
            <p:nvPr/>
          </p:nvGrpSpPr>
          <p:grpSpPr>
            <a:xfrm>
              <a:off x="2528415" y="3424405"/>
              <a:ext cx="1361981" cy="1215362"/>
              <a:chOff x="2579112" y="3492574"/>
              <a:chExt cx="1389290" cy="1239732"/>
            </a:xfrm>
          </p:grpSpPr>
          <p:sp>
            <p:nvSpPr>
              <p:cNvPr id="119" name="TextBox 307"/>
              <p:cNvSpPr txBox="1"/>
              <p:nvPr/>
            </p:nvSpPr>
            <p:spPr>
              <a:xfrm>
                <a:off x="2640546" y="4288742"/>
                <a:ext cx="1327856"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Cloud gateways</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(web APIs)</a:t>
                </a:r>
              </a:p>
            </p:txBody>
          </p:sp>
          <p:sp>
            <p:nvSpPr>
              <p:cNvPr id="120" name="Freeform 119"/>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grpSp>
        <p:grpSp>
          <p:nvGrpSpPr>
            <p:cNvPr id="63" name="Group 62"/>
            <p:cNvGrpSpPr/>
            <p:nvPr/>
          </p:nvGrpSpPr>
          <p:grpSpPr>
            <a:xfrm>
              <a:off x="2420701" y="5771193"/>
              <a:ext cx="1495046" cy="687135"/>
              <a:chOff x="2637890" y="5389538"/>
              <a:chExt cx="1525024" cy="700913"/>
            </a:xfrm>
          </p:grpSpPr>
          <p:sp>
            <p:nvSpPr>
              <p:cNvPr id="117" name="TextBox 305"/>
              <p:cNvSpPr txBox="1"/>
              <p:nvPr/>
            </p:nvSpPr>
            <p:spPr>
              <a:xfrm>
                <a:off x="3379817" y="5546095"/>
                <a:ext cx="783097" cy="4435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587"/>
                  </a:spcAft>
                </a:pPr>
                <a:r>
                  <a:rPr lang="en-US" sz="1049" dirty="0">
                    <a:gradFill>
                      <a:gsLst>
                        <a:gs pos="2917">
                          <a:srgbClr val="505050"/>
                        </a:gs>
                        <a:gs pos="30000">
                          <a:srgbClr val="505050"/>
                        </a:gs>
                      </a:gsLst>
                      <a:lin ang="5400000" scaled="0"/>
                    </a:gradFill>
                  </a:rPr>
                  <a:t>Field </a:t>
                </a:r>
                <a:br>
                  <a:rPr lang="en-US" sz="1049" dirty="0">
                    <a:gradFill>
                      <a:gsLst>
                        <a:gs pos="2917">
                          <a:srgbClr val="505050"/>
                        </a:gs>
                        <a:gs pos="30000">
                          <a:srgbClr val="505050"/>
                        </a:gs>
                      </a:gsLst>
                      <a:lin ang="5400000" scaled="0"/>
                    </a:gradFill>
                  </a:rPr>
                </a:br>
                <a:r>
                  <a:rPr lang="en-US" sz="1049" dirty="0">
                    <a:gradFill>
                      <a:gsLst>
                        <a:gs pos="2917">
                          <a:srgbClr val="505050"/>
                        </a:gs>
                        <a:gs pos="30000">
                          <a:srgbClr val="505050"/>
                        </a:gs>
                      </a:gsLst>
                      <a:lin ang="5400000" scaled="0"/>
                    </a:gradFill>
                  </a:rPr>
                  <a:t>gateways</a:t>
                </a:r>
              </a:p>
            </p:txBody>
          </p:sp>
          <p:sp>
            <p:nvSpPr>
              <p:cNvPr id="118" name="Freeform 117"/>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76" tIns="40338" rIns="80676" bIns="4033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99" dirty="0">
                  <a:solidFill>
                    <a:srgbClr val="000000"/>
                  </a:solidFill>
                </a:endParaRPr>
              </a:p>
            </p:txBody>
          </p:sp>
        </p:grpSp>
        <p:grpSp>
          <p:nvGrpSpPr>
            <p:cNvPr id="64" name="Group 63"/>
            <p:cNvGrpSpPr/>
            <p:nvPr/>
          </p:nvGrpSpPr>
          <p:grpSpPr>
            <a:xfrm>
              <a:off x="660540" y="2245415"/>
              <a:ext cx="1010251" cy="997755"/>
              <a:chOff x="673784" y="2289942"/>
              <a:chExt cx="1030507" cy="1017761"/>
            </a:xfrm>
          </p:grpSpPr>
          <p:sp>
            <p:nvSpPr>
              <p:cNvPr id="115" name="Freeform 11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A5A5A5"/>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16" name="TextBox 304"/>
              <p:cNvSpPr txBox="1"/>
              <p:nvPr/>
            </p:nvSpPr>
            <p:spPr>
              <a:xfrm>
                <a:off x="673784" y="3085921"/>
                <a:ext cx="1030507" cy="22178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dirty="0">
                    <a:gradFill>
                      <a:gsLst>
                        <a:gs pos="2917">
                          <a:srgbClr val="505050"/>
                        </a:gs>
                        <a:gs pos="30000">
                          <a:srgbClr val="505050"/>
                        </a:gs>
                      </a:gsLst>
                      <a:lin ang="5400000" scaled="0"/>
                    </a:gradFill>
                  </a:rPr>
                  <a:t>Applications</a:t>
                </a:r>
              </a:p>
            </p:txBody>
          </p:sp>
        </p:grpSp>
        <p:sp>
          <p:nvSpPr>
            <p:cNvPr id="65" name="Freeform 64"/>
            <p:cNvSpPr>
              <a:spLocks noChangeAspect="1" noEditPoints="1"/>
            </p:cNvSpPr>
            <p:nvPr/>
          </p:nvSpPr>
          <p:spPr bwMode="black">
            <a:xfrm>
              <a:off x="10698029" y="32434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1"/>
            </a:solidFill>
            <a:ln>
              <a:noFill/>
            </a:ln>
          </p:spPr>
          <p:txBody>
            <a:bodyPr vert="horz" wrap="square" lIns="80676" tIns="40338" rIns="80676" bIns="4033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99" dirty="0">
                <a:solidFill>
                  <a:srgbClr val="000000"/>
                </a:solidFill>
              </a:endParaRPr>
            </a:p>
          </p:txBody>
        </p:sp>
        <p:sp>
          <p:nvSpPr>
            <p:cNvPr id="66" name="TextBox 145"/>
            <p:cNvSpPr txBox="1"/>
            <p:nvPr/>
          </p:nvSpPr>
          <p:spPr>
            <a:xfrm>
              <a:off x="10365617" y="3966702"/>
              <a:ext cx="1428592"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Search and query</a:t>
              </a:r>
            </a:p>
          </p:txBody>
        </p:sp>
        <p:sp>
          <p:nvSpPr>
            <p:cNvPr id="67" name="Freeform 66"/>
            <p:cNvSpPr>
              <a:spLocks noEditPoints="1"/>
            </p:cNvSpPr>
            <p:nvPr/>
          </p:nvSpPr>
          <p:spPr bwMode="auto">
            <a:xfrm>
              <a:off x="10698030" y="4234906"/>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68" name="TextBox 147"/>
            <p:cNvSpPr txBox="1"/>
            <p:nvPr/>
          </p:nvSpPr>
          <p:spPr>
            <a:xfrm>
              <a:off x="10247847" y="4942101"/>
              <a:ext cx="1713420"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Data analytics (Excel)</a:t>
              </a:r>
            </a:p>
          </p:txBody>
        </p:sp>
        <p:sp>
          <p:nvSpPr>
            <p:cNvPr id="69" name="Freeform 68"/>
            <p:cNvSpPr>
              <a:spLocks noChangeAspect="1" noEditPoints="1"/>
            </p:cNvSpPr>
            <p:nvPr/>
          </p:nvSpPr>
          <p:spPr bwMode="black">
            <a:xfrm>
              <a:off x="10577266" y="20747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70" name="TextBox 149"/>
            <p:cNvSpPr txBox="1"/>
            <p:nvPr/>
          </p:nvSpPr>
          <p:spPr>
            <a:xfrm>
              <a:off x="10369901" y="2721972"/>
              <a:ext cx="1388539" cy="48320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Web/thick client </a:t>
              </a:r>
              <a:br>
                <a:rPr lang="en-US" sz="1049" dirty="0">
                  <a:solidFill>
                    <a:srgbClr val="000000"/>
                  </a:solidFill>
                </a:rPr>
              </a:br>
              <a:r>
                <a:rPr lang="en-US" sz="1049" dirty="0">
                  <a:solidFill>
                    <a:srgbClr val="000000"/>
                  </a:solidFill>
                </a:rPr>
                <a:t>dashboards</a:t>
              </a:r>
            </a:p>
          </p:txBody>
        </p:sp>
        <p:sp>
          <p:nvSpPr>
            <p:cNvPr id="71" name="Right Arrow 70"/>
            <p:cNvSpPr/>
            <p:nvPr/>
          </p:nvSpPr>
          <p:spPr bwMode="auto">
            <a:xfrm>
              <a:off x="7916635" y="5023859"/>
              <a:ext cx="2210170" cy="6274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29"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926">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Live Dashboards</a:t>
              </a:r>
            </a:p>
          </p:txBody>
        </p:sp>
        <p:cxnSp>
          <p:nvCxnSpPr>
            <p:cNvPr id="72" name="Straight Arrow Connector 71"/>
            <p:cNvCxnSpPr/>
            <p:nvPr/>
          </p:nvCxnSpPr>
          <p:spPr>
            <a:xfrm>
              <a:off x="1423191" y="26712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50768" y="40129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927626" y="39668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1927626" y="46184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037236" y="51153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694454" y="35824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6303102" y="2189758"/>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Apache Storm on </a:t>
              </a:r>
              <a:br>
                <a:rPr lang="en-US" sz="1049" dirty="0">
                  <a:gradFill>
                    <a:gsLst>
                      <a:gs pos="0">
                        <a:srgbClr val="FFFFFF"/>
                      </a:gs>
                      <a:gs pos="100000">
                        <a:srgbClr val="FFFFFF"/>
                      </a:gs>
                    </a:gsLst>
                    <a:lin ang="5400000" scaled="1"/>
                  </a:gradFill>
                  <a:ea typeface="Segoe UI" pitchFamily="34" charset="0"/>
                  <a:cs typeface="Segoe UI" pitchFamily="34" charset="0"/>
                </a:rPr>
              </a:br>
              <a:r>
                <a:rPr lang="en-US" sz="1049" b="1" dirty="0">
                  <a:gradFill>
                    <a:gsLst>
                      <a:gs pos="0">
                        <a:srgbClr val="FFFFFF"/>
                      </a:gs>
                      <a:gs pos="100000">
                        <a:srgbClr val="FFFFFF"/>
                      </a:gs>
                    </a:gsLst>
                    <a:lin ang="5400000" scaled="1"/>
                  </a:gradFill>
                  <a:ea typeface="Segoe UI" pitchFamily="34" charset="0"/>
                  <a:cs typeface="Segoe UI" pitchFamily="34" charset="0"/>
                </a:rPr>
                <a:t>HDInsight</a:t>
              </a:r>
            </a:p>
          </p:txBody>
        </p:sp>
        <p:sp>
          <p:nvSpPr>
            <p:cNvPr id="79" name="Freeform 78"/>
            <p:cNvSpPr>
              <a:spLocks noChangeAspect="1" noEditPoints="1"/>
            </p:cNvSpPr>
            <p:nvPr/>
          </p:nvSpPr>
          <p:spPr bwMode="black">
            <a:xfrm>
              <a:off x="10833396" y="5249809"/>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80" name="TextBox 256"/>
            <p:cNvSpPr txBox="1"/>
            <p:nvPr/>
          </p:nvSpPr>
          <p:spPr>
            <a:xfrm>
              <a:off x="10219510" y="6110837"/>
              <a:ext cx="1804656" cy="241601"/>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49" dirty="0">
                  <a:solidFill>
                    <a:srgbClr val="000000"/>
                  </a:solidFill>
                </a:rPr>
                <a:t>Devices to take action</a:t>
              </a:r>
            </a:p>
          </p:txBody>
        </p:sp>
        <p:sp>
          <p:nvSpPr>
            <p:cNvPr id="81" name="Oval 80"/>
            <p:cNvSpPr/>
            <p:nvPr/>
          </p:nvSpPr>
          <p:spPr bwMode="auto">
            <a:xfrm>
              <a:off x="4417559" y="2520289"/>
              <a:ext cx="1463473" cy="150708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49" dirty="0">
                  <a:gradFill>
                    <a:gsLst>
                      <a:gs pos="0">
                        <a:srgbClr val="FFFFFF"/>
                      </a:gs>
                      <a:gs pos="100000">
                        <a:srgbClr val="FFFFFF"/>
                      </a:gs>
                    </a:gsLst>
                    <a:lin ang="5400000" scaled="1"/>
                  </a:gradFill>
                  <a:ea typeface="Segoe UI" pitchFamily="34" charset="0"/>
                  <a:cs typeface="Segoe UI" pitchFamily="34" charset="0"/>
                </a:rPr>
                <a:t>Kafka/</a:t>
              </a:r>
              <a:endParaRPr lang="en-US" sz="1049" i="1" dirty="0">
                <a:solidFill>
                  <a:srgbClr val="FFFFFF"/>
                </a:solidFill>
              </a:endParaRPr>
            </a:p>
            <a:p>
              <a:pPr algn="ctr"/>
              <a:r>
                <a:rPr lang="en-US" sz="1049" i="1" dirty="0">
                  <a:solidFill>
                    <a:srgbClr val="FFFFFF"/>
                  </a:solidFill>
                </a:rPr>
                <a:t>RabbitMQ/</a:t>
              </a:r>
            </a:p>
            <a:p>
              <a:pPr algn="ctr"/>
              <a:r>
                <a:rPr lang="en-US" sz="1049" i="1" dirty="0">
                  <a:solidFill>
                    <a:srgbClr val="FFFFFF"/>
                  </a:solidFill>
                </a:rPr>
                <a:t>ActiveMQ</a:t>
              </a:r>
              <a:endParaRPr lang="en-US" sz="1049" dirty="0">
                <a:gradFill>
                  <a:gsLst>
                    <a:gs pos="0">
                      <a:srgbClr val="FFFFFF"/>
                    </a:gs>
                    <a:gs pos="100000">
                      <a:srgbClr val="FFFFFF"/>
                    </a:gs>
                  </a:gsLst>
                  <a:lin ang="5400000" scaled="1"/>
                </a:gradFill>
                <a:ea typeface="Segoe UI" pitchFamily="34" charset="0"/>
                <a:cs typeface="Segoe UI" pitchFamily="34" charset="0"/>
              </a:endParaRPr>
            </a:p>
          </p:txBody>
        </p:sp>
        <p:sp>
          <p:nvSpPr>
            <p:cNvPr id="82" name="TextBox 258"/>
            <p:cNvSpPr txBox="1"/>
            <p:nvPr/>
          </p:nvSpPr>
          <p:spPr>
            <a:xfrm>
              <a:off x="344738" y="6232829"/>
              <a:ext cx="1640541" cy="2174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049" dirty="0">
                  <a:gradFill>
                    <a:gsLst>
                      <a:gs pos="2917">
                        <a:srgbClr val="505050"/>
                      </a:gs>
                      <a:gs pos="30000">
                        <a:srgbClr val="505050"/>
                      </a:gs>
                    </a:gsLst>
                    <a:lin ang="5400000" scaled="0"/>
                  </a:gradFill>
                </a:rPr>
                <a:t>Web and social</a:t>
              </a:r>
            </a:p>
          </p:txBody>
        </p:sp>
        <p:grpSp>
          <p:nvGrpSpPr>
            <p:cNvPr id="83" name="Group 82"/>
            <p:cNvGrpSpPr/>
            <p:nvPr/>
          </p:nvGrpSpPr>
          <p:grpSpPr>
            <a:xfrm>
              <a:off x="682782" y="5611975"/>
              <a:ext cx="951572" cy="548358"/>
              <a:chOff x="1157890" y="5857031"/>
              <a:chExt cx="731059" cy="356127"/>
            </a:xfrm>
          </p:grpSpPr>
          <p:sp>
            <p:nvSpPr>
              <p:cNvPr id="113" name="Freeform 112"/>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14" name="Freeform 1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40597"/>
                <a:endParaRPr lang="en-US" sz="1199" spc="-122" dirty="0">
                  <a:solidFill>
                    <a:srgbClr val="000000">
                      <a:lumMod val="50000"/>
                    </a:srgbClr>
                  </a:solidFill>
                  <a:latin typeface="Segoe Light" pitchFamily="34" charset="0"/>
                </a:endParaRPr>
              </a:p>
            </p:txBody>
          </p:sp>
        </p:grpSp>
        <p:sp>
          <p:nvSpPr>
            <p:cNvPr id="84" name="Rectangle 83">
              <a:hlinkClick r:id="" action="ppaction://noaction"/>
            </p:cNvPr>
            <p:cNvSpPr/>
            <p:nvPr/>
          </p:nvSpPr>
          <p:spPr bwMode="auto">
            <a:xfrm>
              <a:off x="519971" y="37038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horz" wrap="square" lIns="91427" tIns="146283" rIns="0"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76778">
                <a:lnSpc>
                  <a:spcPct val="90000"/>
                </a:lnSpc>
              </a:pPr>
              <a:endParaRPr lang="en-US" sz="1399" kern="0" dirty="0">
                <a:ln>
                  <a:solidFill>
                    <a:srgbClr val="FFFFFF">
                      <a:alpha val="0"/>
                    </a:srgbClr>
                  </a:solidFill>
                </a:ln>
                <a:gradFill>
                  <a:gsLst>
                    <a:gs pos="56637">
                      <a:srgbClr val="FFFFFF"/>
                    </a:gs>
                    <a:gs pos="11000">
                      <a:srgbClr val="FFFFFF"/>
                    </a:gs>
                  </a:gsLst>
                  <a:lin ang="5400000" scaled="0"/>
                </a:gradFill>
              </a:endParaRPr>
            </a:p>
          </p:txBody>
        </p:sp>
        <p:grpSp>
          <p:nvGrpSpPr>
            <p:cNvPr id="85" name="Group 84"/>
            <p:cNvGrpSpPr/>
            <p:nvPr/>
          </p:nvGrpSpPr>
          <p:grpSpPr>
            <a:xfrm>
              <a:off x="682780" y="3568542"/>
              <a:ext cx="1051375" cy="661144"/>
              <a:chOff x="681416" y="4028239"/>
              <a:chExt cx="634251" cy="379977"/>
            </a:xfrm>
          </p:grpSpPr>
          <p:sp>
            <p:nvSpPr>
              <p:cNvPr id="110" name="Freeform 109"/>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23" tIns="45712" rIns="91423" bIns="457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11" name="Freeform 110"/>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
            <p:nvSpPr>
              <p:cNvPr id="11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40597"/>
                <a:endParaRPr lang="en-US" sz="1199" spc="-122" dirty="0">
                  <a:solidFill>
                    <a:srgbClr val="000000">
                      <a:lumMod val="50000"/>
                    </a:srgbClr>
                  </a:solidFill>
                  <a:latin typeface="Segoe Light" pitchFamily="34" charset="0"/>
                </a:endParaRPr>
              </a:p>
            </p:txBody>
          </p:sp>
        </p:grpSp>
        <p:sp>
          <p:nvSpPr>
            <p:cNvPr id="86" name="TextBox 271"/>
            <p:cNvSpPr txBox="1"/>
            <p:nvPr/>
          </p:nvSpPr>
          <p:spPr>
            <a:xfrm>
              <a:off x="806175" y="4343916"/>
              <a:ext cx="627513" cy="21742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587"/>
                </a:spcAft>
              </a:pPr>
              <a:r>
                <a:rPr lang="en-US" sz="1049" dirty="0">
                  <a:gradFill>
                    <a:gsLst>
                      <a:gs pos="2917">
                        <a:srgbClr val="505050"/>
                      </a:gs>
                      <a:gs pos="30000">
                        <a:srgbClr val="505050"/>
                      </a:gs>
                    </a:gsLst>
                    <a:lin ang="5400000" scaled="0"/>
                  </a:gradFill>
                </a:rPr>
                <a:t>Devices</a:t>
              </a:r>
            </a:p>
          </p:txBody>
        </p:sp>
        <p:sp>
          <p:nvSpPr>
            <p:cNvPr id="87" name="TextBox 272"/>
            <p:cNvSpPr txBox="1"/>
            <p:nvPr/>
          </p:nvSpPr>
          <p:spPr>
            <a:xfrm>
              <a:off x="846978" y="5211274"/>
              <a:ext cx="548640" cy="4348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049" dirty="0">
                  <a:gradFill>
                    <a:gsLst>
                      <a:gs pos="2917">
                        <a:srgbClr val="505050"/>
                      </a:gs>
                      <a:gs pos="30000">
                        <a:srgbClr val="505050"/>
                      </a:gs>
                    </a:gsLst>
                    <a:lin ang="5400000" scaled="0"/>
                  </a:gradFill>
                </a:rPr>
                <a:t>Sensors</a:t>
              </a:r>
            </a:p>
          </p:txBody>
        </p:sp>
        <p:grpSp>
          <p:nvGrpSpPr>
            <p:cNvPr id="88" name="Group 87"/>
            <p:cNvGrpSpPr/>
            <p:nvPr/>
          </p:nvGrpSpPr>
          <p:grpSpPr>
            <a:xfrm>
              <a:off x="702726" y="4734794"/>
              <a:ext cx="862790" cy="429878"/>
              <a:chOff x="5416547" y="3144838"/>
              <a:chExt cx="1352553" cy="565150"/>
            </a:xfrm>
            <a:solidFill>
              <a:srgbClr val="A5A5A5"/>
            </a:solidFill>
          </p:grpSpPr>
          <p:sp>
            <p:nvSpPr>
              <p:cNvPr id="106" name="Freeform 105"/>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7" name="Freeform 106"/>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8" name="Freeform 107"/>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sp>
            <p:nvSpPr>
              <p:cNvPr id="109" name="Freeform 108"/>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9"/>
                <a:endParaRPr lang="en-US" sz="1199" dirty="0">
                  <a:solidFill>
                    <a:srgbClr val="000000"/>
                  </a:solidFill>
                </a:endParaRPr>
              </a:p>
            </p:txBody>
          </p:sp>
        </p:grpSp>
        <p:pic>
          <p:nvPicPr>
            <p:cNvPr id="89" name="Picture 8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27084" y="3168223"/>
              <a:ext cx="775646" cy="256913"/>
            </a:xfrm>
            <a:prstGeom prst="rect">
              <a:avLst/>
            </a:prstGeom>
            <a:solidFill>
              <a:schemeClr val="bg1"/>
            </a:solidFill>
          </p:spPr>
        </p:pic>
        <p:pic>
          <p:nvPicPr>
            <p:cNvPr id="90" name="Picture 89"/>
            <p:cNvPicPr>
              <a:picLocks noChangeAspect="1"/>
            </p:cNvPicPr>
            <p:nvPr/>
          </p:nvPicPr>
          <p:blipFill>
            <a:blip r:embed="rId6"/>
            <a:stretch>
              <a:fillRect/>
            </a:stretch>
          </p:blipFill>
          <p:spPr>
            <a:xfrm>
              <a:off x="6591025" y="3168223"/>
              <a:ext cx="243110" cy="256913"/>
            </a:xfrm>
            <a:prstGeom prst="rect">
              <a:avLst/>
            </a:prstGeom>
          </p:spPr>
        </p:pic>
        <p:pic>
          <p:nvPicPr>
            <p:cNvPr id="91" name="Picture 90"/>
            <p:cNvPicPr>
              <a:picLocks noChangeAspect="1"/>
            </p:cNvPicPr>
            <p:nvPr/>
          </p:nvPicPr>
          <p:blipFill>
            <a:blip r:embed="rId7" cstate="email">
              <a:lum bright="70000" contrast="-70000"/>
              <a:extLst>
                <a:ext uri="{28A0092B-C50C-407E-A947-70E740481C1C}">
                  <a14:useLocalDpi xmlns:a14="http://schemas.microsoft.com/office/drawing/2010/main" val="0"/>
                </a:ext>
              </a:extLst>
            </a:blip>
            <a:stretch>
              <a:fillRect/>
            </a:stretch>
          </p:blipFill>
          <p:spPr>
            <a:xfrm>
              <a:off x="5004162" y="3410733"/>
              <a:ext cx="296976" cy="463283"/>
            </a:xfrm>
            <a:prstGeom prst="rect">
              <a:avLst/>
            </a:prstGeom>
          </p:spPr>
        </p:pic>
        <p:sp>
          <p:nvSpPr>
            <p:cNvPr id="92" name="Oval 91"/>
            <p:cNvSpPr/>
            <p:nvPr/>
          </p:nvSpPr>
          <p:spPr bwMode="auto">
            <a:xfrm>
              <a:off x="6296805" y="4050040"/>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15"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6">
                <a:lnSpc>
                  <a:spcPct val="90000"/>
                </a:lnSpc>
              </a:pPr>
              <a:r>
                <a:rPr lang="en-US" sz="1049" dirty="0">
                  <a:gradFill>
                    <a:gsLst>
                      <a:gs pos="0">
                        <a:srgbClr val="FFFFFF"/>
                      </a:gs>
                      <a:gs pos="100000">
                        <a:srgbClr val="FFFFFF"/>
                      </a:gs>
                    </a:gsLst>
                    <a:lin ang="5400000" scaled="1"/>
                  </a:gradFill>
                  <a:ea typeface="Segoe UI" pitchFamily="34" charset="0"/>
                  <a:cs typeface="Segoe UI" pitchFamily="34" charset="0"/>
                </a:rPr>
                <a:t>Azure Stream Analytics</a:t>
              </a:r>
              <a:endParaRPr lang="en-US" sz="1049" b="1" dirty="0">
                <a:gradFill>
                  <a:gsLst>
                    <a:gs pos="0">
                      <a:srgbClr val="FFFFFF"/>
                    </a:gs>
                    <a:gs pos="100000">
                      <a:srgbClr val="FFFFFF"/>
                    </a:gs>
                  </a:gsLst>
                  <a:lin ang="5400000" scaled="1"/>
                </a:gradFill>
                <a:ea typeface="Segoe UI" pitchFamily="34" charset="0"/>
                <a:cs typeface="Segoe UI" pitchFamily="34" charset="0"/>
              </a:endParaRPr>
            </a:p>
          </p:txBody>
        </p:sp>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9617" y="4615255"/>
              <a:ext cx="856568" cy="856568"/>
            </a:xfrm>
            <a:prstGeom prst="rect">
              <a:avLst/>
            </a:prstGeom>
          </p:spPr>
        </p:pic>
        <p:cxnSp>
          <p:nvCxnSpPr>
            <p:cNvPr id="94" name="Straight Arrow Connector 93"/>
            <p:cNvCxnSpPr/>
            <p:nvPr/>
          </p:nvCxnSpPr>
          <p:spPr>
            <a:xfrm>
              <a:off x="5691956" y="52899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Freeform 94"/>
            <p:cNvSpPr>
              <a:spLocks noEditPoints="1"/>
            </p:cNvSpPr>
            <p:nvPr/>
          </p:nvSpPr>
          <p:spPr bwMode="auto">
            <a:xfrm>
              <a:off x="9242102" y="23458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cxnSp>
          <p:nvCxnSpPr>
            <p:cNvPr id="96" name="Straight Arrow Connector 95"/>
            <p:cNvCxnSpPr/>
            <p:nvPr/>
          </p:nvCxnSpPr>
          <p:spPr>
            <a:xfrm flipH="1">
              <a:off x="5790349" y="47920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7" name="Group 96"/>
            <p:cNvGrpSpPr/>
            <p:nvPr/>
          </p:nvGrpSpPr>
          <p:grpSpPr>
            <a:xfrm>
              <a:off x="8049355" y="2501648"/>
              <a:ext cx="1149418" cy="2415434"/>
              <a:chOff x="7913170" y="3312282"/>
              <a:chExt cx="1149418" cy="2415434"/>
            </a:xfrm>
          </p:grpSpPr>
          <p:grpSp>
            <p:nvGrpSpPr>
              <p:cNvPr id="98" name="Group 97"/>
              <p:cNvGrpSpPr/>
              <p:nvPr/>
            </p:nvGrpSpPr>
            <p:grpSpPr>
              <a:xfrm>
                <a:off x="7913170" y="3312282"/>
                <a:ext cx="1149418" cy="2415434"/>
                <a:chOff x="7913170" y="3312282"/>
                <a:chExt cx="1149418" cy="2415434"/>
              </a:xfrm>
            </p:grpSpPr>
            <p:grpSp>
              <p:nvGrpSpPr>
                <p:cNvPr id="101" name="Group 100"/>
                <p:cNvGrpSpPr/>
                <p:nvPr/>
              </p:nvGrpSpPr>
              <p:grpSpPr>
                <a:xfrm>
                  <a:off x="7916635" y="3918422"/>
                  <a:ext cx="1145953" cy="1809294"/>
                  <a:chOff x="8138456" y="2948621"/>
                  <a:chExt cx="1188720" cy="1981190"/>
                </a:xfrm>
                <a:solidFill>
                  <a:schemeClr val="accent1"/>
                </a:solidFill>
              </p:grpSpPr>
              <p:sp>
                <p:nvSpPr>
                  <p:cNvPr id="103" name="Right Arrow 102"/>
                  <p:cNvSpPr/>
                  <p:nvPr/>
                </p:nvSpPr>
                <p:spPr bwMode="auto">
                  <a:xfrm>
                    <a:off x="8138456" y="294862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HDFS</a:t>
                    </a:r>
                  </a:p>
                </p:txBody>
              </p:sp>
              <p:sp>
                <p:nvSpPr>
                  <p:cNvPr id="104" name="Right Arrow 103"/>
                  <p:cNvSpPr/>
                  <p:nvPr/>
                </p:nvSpPr>
                <p:spPr bwMode="auto">
                  <a:xfrm>
                    <a:off x="8138456" y="3619176"/>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105" name="Right Arrow 104"/>
                  <p:cNvSpPr/>
                  <p:nvPr/>
                </p:nvSpPr>
                <p:spPr bwMode="auto">
                  <a:xfrm>
                    <a:off x="8138456" y="428973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Azure Storage</a:t>
                    </a:r>
                  </a:p>
                </p:txBody>
              </p:sp>
            </p:grpSp>
            <p:sp>
              <p:nvSpPr>
                <p:cNvPr id="102" name="Right Arrow 101"/>
                <p:cNvSpPr/>
                <p:nvPr/>
              </p:nvSpPr>
              <p:spPr bwMode="auto">
                <a:xfrm>
                  <a:off x="7913170" y="3312282"/>
                  <a:ext cx="1145953" cy="5845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a:lnSpc>
                      <a:spcPct val="90000"/>
                    </a:lnSpc>
                  </a:pPr>
                  <a:r>
                    <a:rPr lang="en-US" sz="1000" dirty="0">
                      <a:gradFill>
                        <a:gsLst>
                          <a:gs pos="0">
                            <a:srgbClr val="FFFFFF"/>
                          </a:gs>
                          <a:gs pos="100000">
                            <a:srgbClr val="FFFFFF"/>
                          </a:gs>
                        </a:gsLst>
                        <a:lin ang="5400000" scaled="1"/>
                      </a:gradFill>
                      <a:ea typeface="Segoe UI" pitchFamily="34" charset="0"/>
                      <a:cs typeface="Segoe UI" pitchFamily="34" charset="0"/>
                    </a:rPr>
                    <a:t>HBase</a:t>
                  </a:r>
                </a:p>
              </p:txBody>
            </p:sp>
          </p:grpSp>
          <p:pic>
            <p:nvPicPr>
              <p:cNvPr id="99" name="Picture 98"/>
              <p:cNvPicPr>
                <a:picLocks noChangeAspect="1"/>
              </p:cNvPicPr>
              <p:nvPr/>
            </p:nvPicPr>
            <p:blipFill>
              <a:blip r:embed="rId6">
                <a:clrChange>
                  <a:clrFrom>
                    <a:srgbClr val="89C33F"/>
                  </a:clrFrom>
                  <a:clrTo>
                    <a:srgbClr val="89C33F">
                      <a:alpha val="0"/>
                    </a:srgbClr>
                  </a:clrTo>
                </a:clrChange>
              </a:blip>
              <a:stretch>
                <a:fillRect/>
              </a:stretch>
            </p:blipFill>
            <p:spPr>
              <a:xfrm>
                <a:off x="8577883" y="3438824"/>
                <a:ext cx="308864" cy="326402"/>
              </a:xfrm>
              <a:prstGeom prst="rect">
                <a:avLst/>
              </a:prstGeom>
            </p:spPr>
          </p:pic>
          <p:pic>
            <p:nvPicPr>
              <p:cNvPr id="100" name="Picture 99"/>
              <p:cNvPicPr>
                <a:picLocks noChangeAspect="1"/>
              </p:cNvPicPr>
              <p:nvPr/>
            </p:nvPicPr>
            <p:blipFill>
              <a:blip r:embed="rId6">
                <a:clrChange>
                  <a:clrFrom>
                    <a:srgbClr val="89C33F"/>
                  </a:clrFrom>
                  <a:clrTo>
                    <a:srgbClr val="89C33F">
                      <a:alpha val="0"/>
                    </a:srgbClr>
                  </a:clrTo>
                </a:clrChange>
              </a:blip>
              <a:stretch>
                <a:fillRect/>
              </a:stretch>
            </p:blipFill>
            <p:spPr>
              <a:xfrm>
                <a:off x="8551455" y="4046735"/>
                <a:ext cx="308864" cy="326402"/>
              </a:xfrm>
              <a:prstGeom prst="rect">
                <a:avLst/>
              </a:prstGeom>
            </p:spPr>
          </p:pic>
        </p:grpSp>
      </p:grpSp>
    </p:spTree>
    <p:extLst>
      <p:ext uri="{BB962C8B-B14F-4D97-AF65-F5344CB8AC3E}">
        <p14:creationId xmlns:p14="http://schemas.microsoft.com/office/powerpoint/2010/main" val="85932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HDInsight supports Spark</a:t>
            </a:r>
          </a:p>
        </p:txBody>
      </p:sp>
      <p:sp>
        <p:nvSpPr>
          <p:cNvPr id="138" name="Text Placeholder 2"/>
          <p:cNvSpPr txBox="1">
            <a:spLocks/>
          </p:cNvSpPr>
          <p:nvPr/>
        </p:nvSpPr>
        <p:spPr>
          <a:xfrm>
            <a:off x="377755" y="1186694"/>
            <a:ext cx="12488312" cy="2265468"/>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In-memory processing on multiple workloads</a:t>
            </a:r>
          </a:p>
          <a:p>
            <a:pPr lvl="1"/>
            <a:r>
              <a:rPr lang="en-US" dirty="0"/>
              <a:t>Single execution model for multiple tasks (SQL Query, Spark Streaming, Machine Learning, and Graph)</a:t>
            </a:r>
          </a:p>
          <a:p>
            <a:pPr lvl="1"/>
            <a:r>
              <a:rPr lang="en-US" dirty="0"/>
              <a:t>Processing up to 100x faster performance</a:t>
            </a:r>
          </a:p>
          <a:p>
            <a:pPr lvl="1"/>
            <a:r>
              <a:rPr lang="en-US" dirty="0"/>
              <a:t>Developer friendly (Java, Python, Scala)</a:t>
            </a:r>
          </a:p>
          <a:p>
            <a:pPr lvl="1"/>
            <a:r>
              <a:rPr lang="en-US" dirty="0"/>
              <a:t>BI tool of choice (Power BI, Tableau, Qlik, SAP)</a:t>
            </a:r>
          </a:p>
          <a:p>
            <a:pPr lvl="1"/>
            <a:r>
              <a:rPr lang="en-US" dirty="0"/>
              <a:t>Notebook experience (Jupyter/iPython, Zeppelin)</a:t>
            </a:r>
          </a:p>
        </p:txBody>
      </p:sp>
      <p:sp>
        <p:nvSpPr>
          <p:cNvPr id="139" name="Rectangle 138"/>
          <p:cNvSpPr/>
          <p:nvPr>
            <p:custDataLst>
              <p:tags r:id="rId1"/>
            </p:custDataLst>
          </p:nvPr>
        </p:nvSpPr>
        <p:spPr bwMode="auto">
          <a:xfrm>
            <a:off x="377755" y="3238784"/>
            <a:ext cx="11528584" cy="37094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91427" rIns="91423" bIns="45711" numCol="1" rtlCol="0" anchor="t" anchorCtr="0" compatLnSpc="1">
            <a:prstTxWarp prst="textNoShape">
              <a:avLst/>
            </a:prstTxWarp>
          </a:bodyPr>
          <a:lstStyle/>
          <a:p>
            <a:pPr algn="ctr">
              <a:lnSpc>
                <a:spcPct val="90000"/>
              </a:lnSpc>
              <a:spcBef>
                <a:spcPct val="20000"/>
              </a:spcBef>
              <a:buSzPct val="80000"/>
            </a:pPr>
            <a:endParaRPr lang="en-US" sz="1399" b="1" dirty="0">
              <a:ln>
                <a:solidFill>
                  <a:srgbClr val="FFFFFF">
                    <a:alpha val="0"/>
                  </a:srgbClr>
                </a:solidFill>
              </a:ln>
              <a:solidFill>
                <a:srgbClr val="595959"/>
              </a:solidFill>
            </a:endParaRPr>
          </a:p>
        </p:txBody>
      </p:sp>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8142" y="107433"/>
            <a:ext cx="1250465" cy="651285"/>
          </a:xfrm>
          <a:prstGeom prst="rect">
            <a:avLst/>
          </a:prstGeom>
          <a:noFill/>
        </p:spPr>
      </p:pic>
      <p:sp>
        <p:nvSpPr>
          <p:cNvPr id="141" name="Rectangle 140"/>
          <p:cNvSpPr>
            <a:spLocks/>
          </p:cNvSpPr>
          <p:nvPr/>
        </p:nvSpPr>
        <p:spPr>
          <a:xfrm>
            <a:off x="3142295" y="6214760"/>
            <a:ext cx="4482450" cy="702595"/>
          </a:xfrm>
          <a:prstGeom prst="rect">
            <a:avLst/>
          </a:prstGeom>
          <a:solidFill>
            <a:schemeClr val="accent5">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82854" tIns="137141" rIns="182854"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599" dirty="0">
              <a:gradFill>
                <a:gsLst>
                  <a:gs pos="2917">
                    <a:srgbClr val="FFFFFF"/>
                  </a:gs>
                  <a:gs pos="100000">
                    <a:srgbClr val="FFFFFF"/>
                  </a:gs>
                </a:gsLst>
                <a:lin ang="5400000" scaled="0"/>
              </a:gradFill>
              <a:cs typeface="Arial"/>
            </a:endParaRPr>
          </a:p>
        </p:txBody>
      </p:sp>
      <p:sp>
        <p:nvSpPr>
          <p:cNvPr id="142" name="Rounded Rectangle 37"/>
          <p:cNvSpPr>
            <a:spLocks/>
          </p:cNvSpPr>
          <p:nvPr/>
        </p:nvSpPr>
        <p:spPr>
          <a:xfrm>
            <a:off x="3142295" y="5085147"/>
            <a:ext cx="982188"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Spark SQL</a:t>
            </a:r>
            <a:endParaRPr lang="en-US" sz="1000" b="1" kern="0" dirty="0">
              <a:gradFill>
                <a:gsLst>
                  <a:gs pos="2917">
                    <a:srgbClr val="FFFFFF"/>
                  </a:gs>
                  <a:gs pos="100000">
                    <a:srgbClr val="FFFFFF"/>
                  </a:gs>
                </a:gsLst>
                <a:lin ang="5400000" scaled="0"/>
              </a:gradFill>
              <a:cs typeface="Arial"/>
            </a:endParaRPr>
          </a:p>
        </p:txBody>
      </p:sp>
      <p:sp>
        <p:nvSpPr>
          <p:cNvPr id="143" name="Rounded Rectangle 37"/>
          <p:cNvSpPr>
            <a:spLocks/>
          </p:cNvSpPr>
          <p:nvPr/>
        </p:nvSpPr>
        <p:spPr>
          <a:xfrm>
            <a:off x="4204644" y="5085147"/>
            <a:ext cx="1079759"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Spark Streaming</a:t>
            </a:r>
            <a:endParaRPr lang="en-US" sz="1000" b="1" kern="0" dirty="0">
              <a:gradFill>
                <a:gsLst>
                  <a:gs pos="2917">
                    <a:srgbClr val="FFFFFF"/>
                  </a:gs>
                  <a:gs pos="100000">
                    <a:srgbClr val="FFFFFF"/>
                  </a:gs>
                </a:gsLst>
                <a:lin ang="5400000" scaled="0"/>
              </a:gradFill>
              <a:cs typeface="Arial"/>
            </a:endParaRPr>
          </a:p>
        </p:txBody>
      </p:sp>
      <p:sp>
        <p:nvSpPr>
          <p:cNvPr id="144" name="Rounded Rectangle 37"/>
          <p:cNvSpPr>
            <a:spLocks/>
          </p:cNvSpPr>
          <p:nvPr/>
        </p:nvSpPr>
        <p:spPr>
          <a:xfrm>
            <a:off x="5356910" y="5085148"/>
            <a:ext cx="982188" cy="1270272"/>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9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MLib</a:t>
            </a:r>
            <a:endParaRPr lang="en-US" sz="1000" b="1" kern="0" dirty="0">
              <a:gradFill>
                <a:gsLst>
                  <a:gs pos="2917">
                    <a:srgbClr val="FFFFFF"/>
                  </a:gs>
                  <a:gs pos="100000">
                    <a:srgbClr val="FFFFFF"/>
                  </a:gs>
                </a:gsLst>
                <a:lin ang="5400000" scaled="0"/>
              </a:gradFill>
              <a:cs typeface="Arial"/>
            </a:endParaRPr>
          </a:p>
        </p:txBody>
      </p:sp>
      <p:sp>
        <p:nvSpPr>
          <p:cNvPr id="145" name="Rounded Rectangle 37"/>
          <p:cNvSpPr>
            <a:spLocks/>
          </p:cNvSpPr>
          <p:nvPr/>
        </p:nvSpPr>
        <p:spPr>
          <a:xfrm>
            <a:off x="6411604" y="5085147"/>
            <a:ext cx="1213139" cy="124377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5"/>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8285"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49"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Graph GraphX</a:t>
            </a:r>
            <a:endParaRPr lang="en-US" sz="900" kern="0" dirty="0">
              <a:gradFill>
                <a:gsLst>
                  <a:gs pos="2917">
                    <a:srgbClr val="FFFFFF"/>
                  </a:gs>
                  <a:gs pos="100000">
                    <a:srgbClr val="FFFFFF"/>
                  </a:gs>
                </a:gsLst>
                <a:lin ang="5400000" scaled="0"/>
              </a:gradFill>
              <a:cs typeface="Arial"/>
            </a:endParaRPr>
          </a:p>
        </p:txBody>
      </p:sp>
      <p:cxnSp>
        <p:nvCxnSpPr>
          <p:cNvPr id="146" name="Straight Arrow Connector 145"/>
          <p:cNvCxnSpPr/>
          <p:nvPr/>
        </p:nvCxnSpPr>
        <p:spPr>
          <a:xfrm flipH="1">
            <a:off x="5322425" y="4184416"/>
            <a:ext cx="381" cy="876334"/>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6453" y="6266069"/>
            <a:ext cx="1250465" cy="651285"/>
          </a:xfrm>
          <a:prstGeom prst="rect">
            <a:avLst/>
          </a:prstGeom>
          <a:noFill/>
        </p:spPr>
      </p:pic>
      <p:grpSp>
        <p:nvGrpSpPr>
          <p:cNvPr id="148" name="Group 147"/>
          <p:cNvGrpSpPr/>
          <p:nvPr/>
        </p:nvGrpSpPr>
        <p:grpSpPr>
          <a:xfrm>
            <a:off x="3633389" y="3225257"/>
            <a:ext cx="3285458" cy="1419807"/>
            <a:chOff x="1384300" y="1073938"/>
            <a:chExt cx="7353300" cy="3436126"/>
          </a:xfrm>
        </p:grpSpPr>
        <p:pic>
          <p:nvPicPr>
            <p:cNvPr id="149" name="Picture 14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58142" y="1073938"/>
              <a:ext cx="1805615" cy="656587"/>
            </a:xfrm>
            <a:prstGeom prst="rect">
              <a:avLst/>
            </a:prstGeom>
          </p:spPr>
        </p:pic>
        <p:pic>
          <p:nvPicPr>
            <p:cNvPr id="150" name="Picture 14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671648" y="1694077"/>
              <a:ext cx="6566262" cy="2815987"/>
            </a:xfrm>
            <a:prstGeom prst="rect">
              <a:avLst/>
            </a:prstGeom>
          </p:spPr>
        </p:pic>
        <p:sp>
          <p:nvSpPr>
            <p:cNvPr id="151" name="Rounded Rectangle 150"/>
            <p:cNvSpPr/>
            <p:nvPr/>
          </p:nvSpPr>
          <p:spPr>
            <a:xfrm>
              <a:off x="1384300" y="1694077"/>
              <a:ext cx="7353300" cy="2815987"/>
            </a:xfrm>
            <a:prstGeom prst="roundRect">
              <a:avLst/>
            </a:prstGeom>
            <a:noFill/>
            <a:ln w="57150">
              <a:solidFill>
                <a:srgbClr val="F2C8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152" name="Picture 15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375582" y="4105023"/>
            <a:ext cx="1364059" cy="267268"/>
          </a:xfrm>
          <a:prstGeom prst="rect">
            <a:avLst/>
          </a:prstGeom>
        </p:spPr>
      </p:pic>
      <p:pic>
        <p:nvPicPr>
          <p:cNvPr id="153" name="Picture 15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371906" y="4979008"/>
            <a:ext cx="1367735" cy="511510"/>
          </a:xfrm>
          <a:prstGeom prst="rect">
            <a:avLst/>
          </a:prstGeom>
        </p:spPr>
      </p:pic>
      <p:pic>
        <p:nvPicPr>
          <p:cNvPr id="154" name="Picture 153"/>
          <p:cNvPicPr>
            <a:picLocks noChangeAspect="1"/>
          </p:cNvPicPr>
          <p:nvPr/>
        </p:nvPicPr>
        <p:blipFill>
          <a:blip r:embed="rId9"/>
          <a:stretch>
            <a:fillRect/>
          </a:stretch>
        </p:blipFill>
        <p:spPr>
          <a:xfrm>
            <a:off x="10375582" y="4575562"/>
            <a:ext cx="1242940" cy="363788"/>
          </a:xfrm>
          <a:prstGeom prst="rect">
            <a:avLst/>
          </a:prstGeom>
        </p:spPr>
      </p:pic>
      <p:pic>
        <p:nvPicPr>
          <p:cNvPr id="155" name="Picture 15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77451" y="3498307"/>
            <a:ext cx="1337007" cy="486184"/>
          </a:xfrm>
          <a:prstGeom prst="rect">
            <a:avLst/>
          </a:prstGeom>
        </p:spPr>
      </p:pic>
      <p:pic>
        <p:nvPicPr>
          <p:cNvPr id="156" name="Picture 155"/>
          <p:cNvPicPr>
            <a:picLocks noChangeAspect="1"/>
          </p:cNvPicPr>
          <p:nvPr/>
        </p:nvPicPr>
        <p:blipFill>
          <a:blip r:embed="rId10"/>
          <a:stretch>
            <a:fillRect/>
          </a:stretch>
        </p:blipFill>
        <p:spPr>
          <a:xfrm>
            <a:off x="10659213" y="5623267"/>
            <a:ext cx="861767" cy="861767"/>
          </a:xfrm>
          <a:prstGeom prst="rect">
            <a:avLst/>
          </a:prstGeom>
        </p:spPr>
      </p:pic>
      <p:pic>
        <p:nvPicPr>
          <p:cNvPr id="157" name="Picture 156"/>
          <p:cNvPicPr>
            <a:picLocks noChangeAspect="1"/>
          </p:cNvPicPr>
          <p:nvPr/>
        </p:nvPicPr>
        <p:blipFill>
          <a:blip r:embed="rId11"/>
          <a:stretch>
            <a:fillRect/>
          </a:stretch>
        </p:blipFill>
        <p:spPr>
          <a:xfrm>
            <a:off x="10371906" y="6532908"/>
            <a:ext cx="1342552" cy="197566"/>
          </a:xfrm>
          <a:prstGeom prst="rect">
            <a:avLst/>
          </a:prstGeom>
        </p:spPr>
      </p:pic>
    </p:spTree>
    <p:extLst>
      <p:ext uri="{BB962C8B-B14F-4D97-AF65-F5344CB8AC3E}">
        <p14:creationId xmlns:p14="http://schemas.microsoft.com/office/powerpoint/2010/main" val="253302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0110" y="522016"/>
            <a:ext cx="6006009" cy="2244707"/>
          </a:xfrm>
        </p:spPr>
        <p:txBody>
          <a:bodyPr/>
          <a:lstStyle/>
          <a:p>
            <a:r>
              <a:rPr lang="en-US" dirty="0"/>
              <a:t>Easy for data scientists with familiar R language</a:t>
            </a:r>
          </a:p>
        </p:txBody>
      </p:sp>
      <p:sp>
        <p:nvSpPr>
          <p:cNvPr id="4" name="Text Placeholder 3"/>
          <p:cNvSpPr>
            <a:spLocks noGrp="1"/>
          </p:cNvSpPr>
          <p:nvPr>
            <p:ph type="body" sz="quarter" idx="10"/>
          </p:nvPr>
        </p:nvSpPr>
        <p:spPr>
          <a:xfrm>
            <a:off x="6746460" y="700097"/>
            <a:ext cx="5232292" cy="5305235"/>
          </a:xfrm>
        </p:spPr>
        <p:txBody>
          <a:bodyPr/>
          <a:lstStyle/>
          <a:p>
            <a:pPr marL="0" indent="0">
              <a:spcBef>
                <a:spcPts val="0"/>
              </a:spcBef>
              <a:spcAft>
                <a:spcPts val="612"/>
              </a:spcAft>
              <a:buNone/>
            </a:pPr>
            <a:r>
              <a:rPr lang="en-US" dirty="0">
                <a:solidFill>
                  <a:srgbClr val="0078D7"/>
                </a:solidFill>
              </a:rPr>
              <a:t>R Server for HDInsight</a:t>
            </a:r>
          </a:p>
          <a:p>
            <a:pPr>
              <a:spcBef>
                <a:spcPts val="0"/>
              </a:spcBef>
              <a:spcAft>
                <a:spcPts val="1836"/>
              </a:spcAft>
            </a:pPr>
            <a:r>
              <a:rPr lang="en-US" dirty="0"/>
              <a:t>Largest portable R parallel analytics library</a:t>
            </a:r>
          </a:p>
          <a:p>
            <a:pPr>
              <a:spcBef>
                <a:spcPts val="0"/>
              </a:spcBef>
              <a:spcAft>
                <a:spcPts val="1836"/>
              </a:spcAft>
            </a:pPr>
            <a:r>
              <a:rPr lang="en-US" dirty="0"/>
              <a:t>Terabyte-scale machine learning—1,000x larger than in open source R </a:t>
            </a:r>
          </a:p>
          <a:p>
            <a:pPr>
              <a:spcBef>
                <a:spcPts val="0"/>
              </a:spcBef>
              <a:spcAft>
                <a:spcPts val="1836"/>
              </a:spcAft>
            </a:pPr>
            <a:r>
              <a:rPr lang="en-US" dirty="0"/>
              <a:t>Up to 100x faster performance using Spark and optimized vector/math libraries</a:t>
            </a:r>
          </a:p>
          <a:p>
            <a:pPr>
              <a:spcBef>
                <a:spcPts val="0"/>
              </a:spcBef>
              <a:spcAft>
                <a:spcPts val="1836"/>
              </a:spcAft>
            </a:pPr>
            <a:r>
              <a:rPr lang="en-US" dirty="0"/>
              <a:t>Enterprise-grade security </a:t>
            </a:r>
            <a:br>
              <a:rPr lang="en-US" dirty="0"/>
            </a:br>
            <a:r>
              <a:rPr lang="en-US" dirty="0"/>
              <a:t>and support</a:t>
            </a:r>
          </a:p>
        </p:txBody>
      </p:sp>
      <p:grpSp>
        <p:nvGrpSpPr>
          <p:cNvPr id="3" name="Group 2"/>
          <p:cNvGrpSpPr/>
          <p:nvPr/>
        </p:nvGrpSpPr>
        <p:grpSpPr>
          <a:xfrm>
            <a:off x="749593" y="3741747"/>
            <a:ext cx="3127028" cy="1937557"/>
            <a:chOff x="624370" y="3842449"/>
            <a:chExt cx="3065992" cy="1899738"/>
          </a:xfrm>
        </p:grpSpPr>
        <p:sp>
          <p:nvSpPr>
            <p:cNvPr id="11" name="Freeform 30"/>
            <p:cNvSpPr>
              <a:spLocks/>
            </p:cNvSpPr>
            <p:nvPr/>
          </p:nvSpPr>
          <p:spPr bwMode="auto">
            <a:xfrm>
              <a:off x="624370" y="3842449"/>
              <a:ext cx="3065992" cy="1899738"/>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9050"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fontAlgn="auto">
                <a:spcBef>
                  <a:spcPts val="0"/>
                </a:spcBef>
                <a:spcAft>
                  <a:spcPts val="0"/>
                </a:spcAft>
              </a:pPr>
              <a:endParaRPr lang="en-US" sz="1836" kern="0">
                <a:solidFill>
                  <a:sysClr val="windowText" lastClr="000000"/>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5999" y="4140490"/>
              <a:ext cx="702008" cy="544056"/>
            </a:xfrm>
            <a:prstGeom prst="rect">
              <a:avLst/>
            </a:prstGeom>
          </p:spPr>
        </p:pic>
        <p:sp>
          <p:nvSpPr>
            <p:cNvPr id="13" name="Freeform 12"/>
            <p:cNvSpPr/>
            <p:nvPr/>
          </p:nvSpPr>
          <p:spPr>
            <a:xfrm>
              <a:off x="2554798" y="5109235"/>
              <a:ext cx="565613" cy="415567"/>
            </a:xfrm>
            <a:custGeom>
              <a:avLst/>
              <a:gdLst>
                <a:gd name="connsiteX0" fmla="*/ 2455369 w 4091553"/>
                <a:gd name="connsiteY0" fmla="*/ 2267062 h 2983459"/>
                <a:gd name="connsiteX1" fmla="*/ 2145071 w 4091553"/>
                <a:gd name="connsiteY1" fmla="*/ 2792182 h 2983459"/>
                <a:gd name="connsiteX2" fmla="*/ 2364666 w 4091553"/>
                <a:gd name="connsiteY2" fmla="*/ 2837533 h 2983459"/>
                <a:gd name="connsiteX3" fmla="*/ 2584262 w 4091553"/>
                <a:gd name="connsiteY3" fmla="*/ 2789795 h 2983459"/>
                <a:gd name="connsiteX4" fmla="*/ 2544878 w 4091553"/>
                <a:gd name="connsiteY4" fmla="*/ 2663289 h 2983459"/>
                <a:gd name="connsiteX5" fmla="*/ 2558006 w 4091553"/>
                <a:gd name="connsiteY5" fmla="*/ 2486659 h 2983459"/>
                <a:gd name="connsiteX6" fmla="*/ 2455369 w 4091553"/>
                <a:gd name="connsiteY6" fmla="*/ 2267062 h 2983459"/>
                <a:gd name="connsiteX7" fmla="*/ 314313 w 4091553"/>
                <a:gd name="connsiteY7" fmla="*/ 2047468 h 2983459"/>
                <a:gd name="connsiteX8" fmla="*/ 131716 w 4091553"/>
                <a:gd name="connsiteY8" fmla="*/ 2318382 h 2983459"/>
                <a:gd name="connsiteX9" fmla="*/ 419337 w 4091553"/>
                <a:gd name="connsiteY9" fmla="*/ 2607197 h 2983459"/>
                <a:gd name="connsiteX10" fmla="*/ 538683 w 4091553"/>
                <a:gd name="connsiteY10" fmla="*/ 2510528 h 2983459"/>
                <a:gd name="connsiteX11" fmla="*/ 314313 w 4091553"/>
                <a:gd name="connsiteY11" fmla="*/ 2047468 h 2983459"/>
                <a:gd name="connsiteX12" fmla="*/ 2796697 w 4091553"/>
                <a:gd name="connsiteY12" fmla="*/ 769874 h 2983459"/>
                <a:gd name="connsiteX13" fmla="*/ 2743290 w 4091553"/>
                <a:gd name="connsiteY13" fmla="*/ 808065 h 2983459"/>
                <a:gd name="connsiteX14" fmla="*/ 2835909 w 4091553"/>
                <a:gd name="connsiteY14" fmla="*/ 920071 h 2983459"/>
                <a:gd name="connsiteX15" fmla="*/ 2927977 w 4091553"/>
                <a:gd name="connsiteY15" fmla="*/ 896977 h 2983459"/>
                <a:gd name="connsiteX16" fmla="*/ 2577102 w 4091553"/>
                <a:gd name="connsiteY16" fmla="*/ 1153571 h 2983459"/>
                <a:gd name="connsiteX17" fmla="*/ 2644219 w 4091553"/>
                <a:gd name="connsiteY17" fmla="*/ 1051580 h 2983459"/>
                <a:gd name="connsiteX18" fmla="*/ 2540103 w 4091553"/>
                <a:gd name="connsiteY18" fmla="*/ 958442 h 2983459"/>
                <a:gd name="connsiteX19" fmla="*/ 2475658 w 4091553"/>
                <a:gd name="connsiteY19" fmla="*/ 1012743 h 2983459"/>
                <a:gd name="connsiteX20" fmla="*/ 2796697 w 4091553"/>
                <a:gd name="connsiteY20" fmla="*/ 769874 h 2983459"/>
                <a:gd name="connsiteX21" fmla="*/ 2441210 w 4091553"/>
                <a:gd name="connsiteY21" fmla="*/ 550290 h 2983459"/>
                <a:gd name="connsiteX22" fmla="*/ 2471779 w 4091553"/>
                <a:gd name="connsiteY22" fmla="*/ 550782 h 2983459"/>
                <a:gd name="connsiteX23" fmla="*/ 2580682 w 4091553"/>
                <a:gd name="connsiteY23" fmla="*/ 567584 h 2983459"/>
                <a:gd name="connsiteX24" fmla="*/ 2327669 w 4091553"/>
                <a:gd name="connsiteY24" fmla="*/ 820596 h 2983459"/>
                <a:gd name="connsiteX25" fmla="*/ 2441210 w 4091553"/>
                <a:gd name="connsiteY25" fmla="*/ 550290 h 2983459"/>
                <a:gd name="connsiteX26" fmla="*/ 3814027 w 4091553"/>
                <a:gd name="connsiteY26" fmla="*/ 254893 h 2983459"/>
                <a:gd name="connsiteX27" fmla="*/ 3704344 w 4091553"/>
                <a:gd name="connsiteY27" fmla="*/ 441155 h 2983459"/>
                <a:gd name="connsiteX28" fmla="*/ 3541432 w 4091553"/>
                <a:gd name="connsiteY28" fmla="*/ 467805 h 2983459"/>
                <a:gd name="connsiteX29" fmla="*/ 3690501 w 4091553"/>
                <a:gd name="connsiteY29" fmla="*/ 379108 h 2983459"/>
                <a:gd name="connsiteX30" fmla="*/ 3814027 w 4091553"/>
                <a:gd name="connsiteY30" fmla="*/ 254893 h 2983459"/>
                <a:gd name="connsiteX31" fmla="*/ 2447014 w 4091553"/>
                <a:gd name="connsiteY31" fmla="*/ 87819 h 2983459"/>
                <a:gd name="connsiteX32" fmla="*/ 1776294 w 4091553"/>
                <a:gd name="connsiteY32" fmla="*/ 401696 h 2983459"/>
                <a:gd name="connsiteX33" fmla="*/ 1965438 w 4091553"/>
                <a:gd name="connsiteY33" fmla="*/ 406041 h 2983459"/>
                <a:gd name="connsiteX34" fmla="*/ 1973110 w 4091553"/>
                <a:gd name="connsiteY34" fmla="*/ 407143 h 2983459"/>
                <a:gd name="connsiteX35" fmla="*/ 1941080 w 4091553"/>
                <a:gd name="connsiteY35" fmla="*/ 415856 h 2983459"/>
                <a:gd name="connsiteX36" fmla="*/ 1614169 w 4091553"/>
                <a:gd name="connsiteY36" fmla="*/ 483859 h 2983459"/>
                <a:gd name="connsiteX37" fmla="*/ 996511 w 4091553"/>
                <a:gd name="connsiteY37" fmla="*/ 1285034 h 2983459"/>
                <a:gd name="connsiteX38" fmla="*/ 1182322 w 4091553"/>
                <a:gd name="connsiteY38" fmla="*/ 1578898 h 2983459"/>
                <a:gd name="connsiteX39" fmla="*/ 1375110 w 4091553"/>
                <a:gd name="connsiteY39" fmla="*/ 1359120 h 2983459"/>
                <a:gd name="connsiteX40" fmla="*/ 1149548 w 4091553"/>
                <a:gd name="connsiteY40" fmla="*/ 1825668 h 2983459"/>
                <a:gd name="connsiteX41" fmla="*/ 1361248 w 4091553"/>
                <a:gd name="connsiteY41" fmla="*/ 1950338 h 2983459"/>
                <a:gd name="connsiteX42" fmla="*/ 1722130 w 4091553"/>
                <a:gd name="connsiteY42" fmla="*/ 1771687 h 2983459"/>
                <a:gd name="connsiteX43" fmla="*/ 1953476 w 4091553"/>
                <a:gd name="connsiteY43" fmla="*/ 1748552 h 2983459"/>
                <a:gd name="connsiteX44" fmla="*/ 2036375 w 4091553"/>
                <a:gd name="connsiteY44" fmla="*/ 830879 h 2983459"/>
                <a:gd name="connsiteX45" fmla="*/ 2046015 w 4091553"/>
                <a:gd name="connsiteY45" fmla="*/ 1866154 h 2983459"/>
                <a:gd name="connsiteX46" fmla="*/ 2018003 w 4091553"/>
                <a:gd name="connsiteY46" fmla="*/ 1861564 h 2983459"/>
                <a:gd name="connsiteX47" fmla="*/ 1982534 w 4091553"/>
                <a:gd name="connsiteY47" fmla="*/ 1852495 h 2983459"/>
                <a:gd name="connsiteX48" fmla="*/ 1946204 w 4091553"/>
                <a:gd name="connsiteY48" fmla="*/ 1846824 h 2983459"/>
                <a:gd name="connsiteX49" fmla="*/ 1936022 w 4091553"/>
                <a:gd name="connsiteY49" fmla="*/ 1844465 h 2983459"/>
                <a:gd name="connsiteX50" fmla="*/ 1846038 w 4091553"/>
                <a:gd name="connsiteY50" fmla="*/ 1841415 h 2983459"/>
                <a:gd name="connsiteX51" fmla="*/ 1832934 w 4091553"/>
                <a:gd name="connsiteY51" fmla="*/ 1844470 h 2983459"/>
                <a:gd name="connsiteX52" fmla="*/ 1825021 w 4091553"/>
                <a:gd name="connsiteY52" fmla="*/ 1845158 h 2983459"/>
                <a:gd name="connsiteX53" fmla="*/ 1303686 w 4091553"/>
                <a:gd name="connsiteY53" fmla="*/ 2057015 h 2983459"/>
                <a:gd name="connsiteX54" fmla="*/ 1006787 w 4091553"/>
                <a:gd name="connsiteY54" fmla="*/ 1821531 h 2983459"/>
                <a:gd name="connsiteX55" fmla="*/ 1000703 w 4091553"/>
                <a:gd name="connsiteY55" fmla="*/ 1813649 h 2983459"/>
                <a:gd name="connsiteX56" fmla="*/ 1023589 w 4091553"/>
                <a:gd name="connsiteY56" fmla="*/ 1775406 h 2983459"/>
                <a:gd name="connsiteX57" fmla="*/ 1104380 w 4091553"/>
                <a:gd name="connsiteY57" fmla="*/ 1658401 h 2983459"/>
                <a:gd name="connsiteX58" fmla="*/ 877623 w 4091553"/>
                <a:gd name="connsiteY58" fmla="*/ 1299172 h 2983459"/>
                <a:gd name="connsiteX59" fmla="*/ 1279817 w 4091553"/>
                <a:gd name="connsiteY59" fmla="*/ 685736 h 2983459"/>
                <a:gd name="connsiteX60" fmla="*/ 215901 w 4091553"/>
                <a:gd name="connsiteY60" fmla="*/ 1315433 h 2983459"/>
                <a:gd name="connsiteX61" fmla="*/ 167729 w 4091553"/>
                <a:gd name="connsiteY61" fmla="*/ 1272061 h 2983459"/>
                <a:gd name="connsiteX62" fmla="*/ 181813 w 4091553"/>
                <a:gd name="connsiteY62" fmla="*/ 1264158 h 2983459"/>
                <a:gd name="connsiteX63" fmla="*/ 234352 w 4091553"/>
                <a:gd name="connsiteY63" fmla="*/ 999615 h 2983459"/>
                <a:gd name="connsiteX64" fmla="*/ 98499 w 4091553"/>
                <a:gd name="connsiteY64" fmla="*/ 1270717 h 2983459"/>
                <a:gd name="connsiteX65" fmla="*/ 109513 w 4091553"/>
                <a:gd name="connsiteY65" fmla="*/ 1276004 h 2983459"/>
                <a:gd name="connsiteX66" fmla="*/ 111148 w 4091553"/>
                <a:gd name="connsiteY66" fmla="*/ 1291713 h 2983459"/>
                <a:gd name="connsiteX67" fmla="*/ 372793 w 4091553"/>
                <a:gd name="connsiteY67" fmla="*/ 1476996 h 2983459"/>
                <a:gd name="connsiteX68" fmla="*/ 616614 w 4091553"/>
                <a:gd name="connsiteY68" fmla="*/ 2422013 h 2983459"/>
                <a:gd name="connsiteX69" fmla="*/ 629485 w 4091553"/>
                <a:gd name="connsiteY69" fmla="*/ 2446757 h 2983459"/>
                <a:gd name="connsiteX70" fmla="*/ 629032 w 4091553"/>
                <a:gd name="connsiteY70" fmla="*/ 2458370 h 2983459"/>
                <a:gd name="connsiteX71" fmla="*/ 610291 w 4091553"/>
                <a:gd name="connsiteY71" fmla="*/ 2638226 h 2983459"/>
                <a:gd name="connsiteX72" fmla="*/ 566133 w 4091553"/>
                <a:gd name="connsiteY72" fmla="*/ 2789795 h 2983459"/>
                <a:gd name="connsiteX73" fmla="*/ 1023225 w 4091553"/>
                <a:gd name="connsiteY73" fmla="*/ 2878111 h 2983459"/>
                <a:gd name="connsiteX74" fmla="*/ 1038741 w 4091553"/>
                <a:gd name="connsiteY74" fmla="*/ 2732510 h 2983459"/>
                <a:gd name="connsiteX75" fmla="*/ 1127056 w 4091553"/>
                <a:gd name="connsiteY75" fmla="*/ 2542750 h 2983459"/>
                <a:gd name="connsiteX76" fmla="*/ 1130786 w 4091553"/>
                <a:gd name="connsiteY76" fmla="*/ 2340609 h 2983459"/>
                <a:gd name="connsiteX77" fmla="*/ 1128001 w 4091553"/>
                <a:gd name="connsiteY77" fmla="*/ 2264619 h 2983459"/>
                <a:gd name="connsiteX78" fmla="*/ 1149258 w 4091553"/>
                <a:gd name="connsiteY78" fmla="*/ 2289370 h 2983459"/>
                <a:gd name="connsiteX79" fmla="*/ 1676043 w 4091553"/>
                <a:gd name="connsiteY79" fmla="*/ 2259902 h 2983459"/>
                <a:gd name="connsiteX80" fmla="*/ 1687978 w 4091553"/>
                <a:gd name="connsiteY80" fmla="*/ 2443694 h 2983459"/>
                <a:gd name="connsiteX81" fmla="*/ 1460029 w 4091553"/>
                <a:gd name="connsiteY81" fmla="*/ 2613164 h 2983459"/>
                <a:gd name="connsiteX82" fmla="*/ 1713040 w 4091553"/>
                <a:gd name="connsiteY82" fmla="*/ 2919882 h 2983459"/>
                <a:gd name="connsiteX83" fmla="*/ 2182068 w 4091553"/>
                <a:gd name="connsiteY83" fmla="*/ 2548718 h 2983459"/>
                <a:gd name="connsiteX84" fmla="*/ 2437467 w 4091553"/>
                <a:gd name="connsiteY84" fmla="*/ 1988988 h 2983459"/>
                <a:gd name="connsiteX85" fmla="*/ 2211840 w 4091553"/>
                <a:gd name="connsiteY85" fmla="*/ 1744629 h 2983459"/>
                <a:gd name="connsiteX86" fmla="*/ 2209243 w 4091553"/>
                <a:gd name="connsiteY86" fmla="*/ 1737830 h 2983459"/>
                <a:gd name="connsiteX87" fmla="*/ 2244278 w 4091553"/>
                <a:gd name="connsiteY87" fmla="*/ 1759883 h 2983459"/>
                <a:gd name="connsiteX88" fmla="*/ 2500720 w 4091553"/>
                <a:gd name="connsiteY88" fmla="*/ 1901867 h 2983459"/>
                <a:gd name="connsiteX89" fmla="*/ 2785955 w 4091553"/>
                <a:gd name="connsiteY89" fmla="*/ 2095206 h 2983459"/>
                <a:gd name="connsiteX90" fmla="*/ 3066417 w 4091553"/>
                <a:gd name="connsiteY90" fmla="*/ 1849354 h 2983459"/>
                <a:gd name="connsiteX91" fmla="*/ 3022259 w 4091553"/>
                <a:gd name="connsiteY91" fmla="*/ 1845774 h 2983459"/>
                <a:gd name="connsiteX92" fmla="*/ 2650395 w 4091553"/>
                <a:gd name="connsiteY92" fmla="*/ 1549438 h 2983459"/>
                <a:gd name="connsiteX93" fmla="*/ 2662763 w 4091553"/>
                <a:gd name="connsiteY93" fmla="*/ 1485537 h 2983459"/>
                <a:gd name="connsiteX94" fmla="*/ 2686209 w 4091553"/>
                <a:gd name="connsiteY94" fmla="*/ 1511089 h 2983459"/>
                <a:gd name="connsiteX95" fmla="*/ 3646436 w 4091553"/>
                <a:gd name="connsiteY95" fmla="*/ 1753877 h 2983459"/>
                <a:gd name="connsiteX96" fmla="*/ 3805165 w 4091553"/>
                <a:gd name="connsiteY96" fmla="*/ 186873 h 2983459"/>
                <a:gd name="connsiteX97" fmla="*/ 3681046 w 4091553"/>
                <a:gd name="connsiteY97" fmla="*/ 330088 h 2983459"/>
                <a:gd name="connsiteX98" fmla="*/ 3499642 w 4091553"/>
                <a:gd name="connsiteY98" fmla="*/ 421983 h 2983459"/>
                <a:gd name="connsiteX99" fmla="*/ 3386217 w 4091553"/>
                <a:gd name="connsiteY99" fmla="*/ 1235418 h 2983459"/>
                <a:gd name="connsiteX100" fmla="*/ 3366410 w 4091553"/>
                <a:gd name="connsiteY100" fmla="*/ 1251046 h 2983459"/>
                <a:gd name="connsiteX101" fmla="*/ 3370580 w 4091553"/>
                <a:gd name="connsiteY101" fmla="*/ 1243005 h 2983459"/>
                <a:gd name="connsiteX102" fmla="*/ 3413711 w 4091553"/>
                <a:gd name="connsiteY102" fmla="*/ 987681 h 2983459"/>
                <a:gd name="connsiteX103" fmla="*/ 3245435 w 4091553"/>
                <a:gd name="connsiteY103" fmla="*/ 1019904 h 2983459"/>
                <a:gd name="connsiteX104" fmla="*/ 3263336 w 4091553"/>
                <a:gd name="connsiteY104" fmla="*/ 880270 h 2983459"/>
                <a:gd name="connsiteX105" fmla="*/ 3105801 w 4091553"/>
                <a:gd name="connsiteY105" fmla="*/ 879076 h 2983459"/>
                <a:gd name="connsiteX106" fmla="*/ 3151152 w 4091553"/>
                <a:gd name="connsiteY106" fmla="*/ 775246 h 2983459"/>
                <a:gd name="connsiteX107" fmla="*/ 3060077 w 4091553"/>
                <a:gd name="connsiteY107" fmla="*/ 733176 h 2983459"/>
                <a:gd name="connsiteX108" fmla="*/ 3034836 w 4091553"/>
                <a:gd name="connsiteY108" fmla="*/ 733348 h 2983459"/>
                <a:gd name="connsiteX109" fmla="*/ 3055591 w 4091553"/>
                <a:gd name="connsiteY109" fmla="*/ 725896 h 2983459"/>
                <a:gd name="connsiteX110" fmla="*/ 3086706 w 4091553"/>
                <a:gd name="connsiteY110" fmla="*/ 716766 h 2983459"/>
                <a:gd name="connsiteX111" fmla="*/ 3237081 w 4091553"/>
                <a:gd name="connsiteY111" fmla="*/ 682156 h 2983459"/>
                <a:gd name="connsiteX112" fmla="*/ 3084319 w 4091553"/>
                <a:gd name="connsiteY112" fmla="*/ 487623 h 2983459"/>
                <a:gd name="connsiteX113" fmla="*/ 2925104 w 4091553"/>
                <a:gd name="connsiteY113" fmla="*/ 468100 h 2983459"/>
                <a:gd name="connsiteX114" fmla="*/ 2910402 w 4091553"/>
                <a:gd name="connsiteY114" fmla="*/ 467317 h 2983459"/>
                <a:gd name="connsiteX115" fmla="*/ 2910522 w 4091553"/>
                <a:gd name="connsiteY115" fmla="*/ 467001 h 2983459"/>
                <a:gd name="connsiteX116" fmla="*/ 3013905 w 4091553"/>
                <a:gd name="connsiteY116" fmla="*/ 435113 h 2983459"/>
                <a:gd name="connsiteX117" fmla="*/ 2447014 w 4091553"/>
                <a:gd name="connsiteY117" fmla="*/ 87819 h 2983459"/>
                <a:gd name="connsiteX118" fmla="*/ 2423362 w 4091553"/>
                <a:gd name="connsiteY118" fmla="*/ 615 h 2983459"/>
                <a:gd name="connsiteX119" fmla="*/ 2501814 w 4091553"/>
                <a:gd name="connsiteY119" fmla="*/ 7487 h 2983459"/>
                <a:gd name="connsiteX120" fmla="*/ 3076949 w 4091553"/>
                <a:gd name="connsiteY120" fmla="*/ 398450 h 2983459"/>
                <a:gd name="connsiteX121" fmla="*/ 3316050 w 4091553"/>
                <a:gd name="connsiteY121" fmla="*/ 679556 h 2983459"/>
                <a:gd name="connsiteX122" fmla="*/ 3274046 w 4091553"/>
                <a:gd name="connsiteY122" fmla="*/ 782951 h 2983459"/>
                <a:gd name="connsiteX123" fmla="*/ 3448324 w 4091553"/>
                <a:gd name="connsiteY123" fmla="*/ 917242 h 2983459"/>
                <a:gd name="connsiteX124" fmla="*/ 3425907 w 4091553"/>
                <a:gd name="connsiteY124" fmla="*/ 421070 h 2983459"/>
                <a:gd name="connsiteX125" fmla="*/ 3629465 w 4091553"/>
                <a:gd name="connsiteY125" fmla="*/ 291826 h 2983459"/>
                <a:gd name="connsiteX126" fmla="*/ 3787790 w 4091553"/>
                <a:gd name="connsiteY126" fmla="*/ 143197 h 2983459"/>
                <a:gd name="connsiteX127" fmla="*/ 4091512 w 4091553"/>
                <a:gd name="connsiteY127" fmla="*/ 973587 h 2983459"/>
                <a:gd name="connsiteX128" fmla="*/ 3590693 w 4091553"/>
                <a:gd name="connsiteY128" fmla="*/ 1881525 h 2983459"/>
                <a:gd name="connsiteX129" fmla="*/ 3165059 w 4091553"/>
                <a:gd name="connsiteY129" fmla="*/ 1891067 h 2983459"/>
                <a:gd name="connsiteX130" fmla="*/ 3111817 w 4091553"/>
                <a:gd name="connsiteY130" fmla="*/ 1872530 h 2983459"/>
                <a:gd name="connsiteX131" fmla="*/ 3105427 w 4091553"/>
                <a:gd name="connsiteY131" fmla="*/ 1902782 h 2983459"/>
                <a:gd name="connsiteX132" fmla="*/ 2776454 w 4091553"/>
                <a:gd name="connsiteY132" fmla="*/ 2169092 h 2983459"/>
                <a:gd name="connsiteX133" fmla="*/ 2488887 w 4091553"/>
                <a:gd name="connsiteY133" fmla="*/ 2039848 h 2983459"/>
                <a:gd name="connsiteX134" fmla="*/ 2475962 w 4091553"/>
                <a:gd name="connsiteY134" fmla="*/ 2207865 h 2983459"/>
                <a:gd name="connsiteX135" fmla="*/ 2605206 w 4091553"/>
                <a:gd name="connsiteY135" fmla="*/ 2482507 h 2983459"/>
                <a:gd name="connsiteX136" fmla="*/ 2598744 w 4091553"/>
                <a:gd name="connsiteY136" fmla="*/ 2631138 h 2983459"/>
                <a:gd name="connsiteX137" fmla="*/ 2627824 w 4091553"/>
                <a:gd name="connsiteY137" fmla="*/ 2815310 h 2983459"/>
                <a:gd name="connsiteX138" fmla="*/ 2414572 w 4091553"/>
                <a:gd name="connsiteY138" fmla="*/ 2892857 h 2983459"/>
                <a:gd name="connsiteX139" fmla="*/ 2081768 w 4091553"/>
                <a:gd name="connsiteY139" fmla="*/ 2821772 h 2983459"/>
                <a:gd name="connsiteX140" fmla="*/ 2071611 w 4091553"/>
                <a:gd name="connsiteY140" fmla="*/ 2762177 h 2983459"/>
                <a:gd name="connsiteX141" fmla="*/ 2071078 w 4091553"/>
                <a:gd name="connsiteY141" fmla="*/ 2744183 h 2983459"/>
                <a:gd name="connsiteX142" fmla="*/ 2021047 w 4091553"/>
                <a:gd name="connsiteY142" fmla="*/ 2791607 h 2983459"/>
                <a:gd name="connsiteX143" fmla="*/ 1706963 w 4091553"/>
                <a:gd name="connsiteY143" fmla="*/ 2983326 h 2983459"/>
                <a:gd name="connsiteX144" fmla="*/ 1393546 w 4091553"/>
                <a:gd name="connsiteY144" fmla="*/ 2605289 h 2983459"/>
                <a:gd name="connsiteX145" fmla="*/ 1538945 w 4091553"/>
                <a:gd name="connsiteY145" fmla="*/ 2446965 h 2983459"/>
                <a:gd name="connsiteX146" fmla="*/ 1206143 w 4091553"/>
                <a:gd name="connsiteY146" fmla="*/ 2414653 h 2983459"/>
                <a:gd name="connsiteX147" fmla="*/ 1193218 w 4091553"/>
                <a:gd name="connsiteY147" fmla="*/ 2560053 h 2983459"/>
                <a:gd name="connsiteX148" fmla="*/ 1109209 w 4091553"/>
                <a:gd name="connsiteY148" fmla="*/ 2702221 h 2983459"/>
                <a:gd name="connsiteX149" fmla="*/ 1041356 w 4091553"/>
                <a:gd name="connsiteY149" fmla="*/ 2957478 h 2983459"/>
                <a:gd name="connsiteX150" fmla="*/ 504995 w 4091553"/>
                <a:gd name="connsiteY150" fmla="*/ 2844389 h 2983459"/>
                <a:gd name="connsiteX151" fmla="*/ 517920 w 4091553"/>
                <a:gd name="connsiteY151" fmla="*/ 2656986 h 2983459"/>
                <a:gd name="connsiteX152" fmla="*/ 388676 w 4091553"/>
                <a:gd name="connsiteY152" fmla="*/ 2682835 h 2983459"/>
                <a:gd name="connsiteX153" fmla="*/ 52642 w 4091553"/>
                <a:gd name="connsiteY153" fmla="*/ 2337107 h 2983459"/>
                <a:gd name="connsiteX154" fmla="*/ 256201 w 4091553"/>
                <a:gd name="connsiteY154" fmla="*/ 1981687 h 2983459"/>
                <a:gd name="connsiteX155" fmla="*/ 275587 w 4091553"/>
                <a:gd name="connsiteY155" fmla="*/ 1626266 h 2983459"/>
                <a:gd name="connsiteX156" fmla="*/ 269125 w 4091553"/>
                <a:gd name="connsiteY156" fmla="*/ 928351 h 2983459"/>
                <a:gd name="connsiteX157" fmla="*/ 288512 w 4091553"/>
                <a:gd name="connsiteY157" fmla="*/ 1244997 h 2983459"/>
                <a:gd name="connsiteX158" fmla="*/ 1303076 w 4091553"/>
                <a:gd name="connsiteY158" fmla="*/ 602009 h 2983459"/>
                <a:gd name="connsiteX159" fmla="*/ 1603568 w 4091553"/>
                <a:gd name="connsiteY159" fmla="*/ 382295 h 2983459"/>
                <a:gd name="connsiteX160" fmla="*/ 1683785 w 4091553"/>
                <a:gd name="connsiteY160" fmla="*/ 373882 h 2983459"/>
                <a:gd name="connsiteX161" fmla="*/ 1693081 w 4091553"/>
                <a:gd name="connsiteY161" fmla="*/ 353995 h 2983459"/>
                <a:gd name="connsiteX162" fmla="*/ 1949297 w 4091553"/>
                <a:gd name="connsiteY162" fmla="*/ 107652 h 2983459"/>
                <a:gd name="connsiteX163" fmla="*/ 2423362 w 4091553"/>
                <a:gd name="connsiteY163" fmla="*/ 615 h 2983459"/>
                <a:gd name="connsiteX0" fmla="*/ 2435138 w 4071322"/>
                <a:gd name="connsiteY0" fmla="*/ 2267062 h 2983459"/>
                <a:gd name="connsiteX1" fmla="*/ 2124840 w 4071322"/>
                <a:gd name="connsiteY1" fmla="*/ 2792182 h 2983459"/>
                <a:gd name="connsiteX2" fmla="*/ 2344435 w 4071322"/>
                <a:gd name="connsiteY2" fmla="*/ 2837533 h 2983459"/>
                <a:gd name="connsiteX3" fmla="*/ 2564031 w 4071322"/>
                <a:gd name="connsiteY3" fmla="*/ 2789795 h 2983459"/>
                <a:gd name="connsiteX4" fmla="*/ 2524647 w 4071322"/>
                <a:gd name="connsiteY4" fmla="*/ 2663289 h 2983459"/>
                <a:gd name="connsiteX5" fmla="*/ 2537775 w 4071322"/>
                <a:gd name="connsiteY5" fmla="*/ 2486659 h 2983459"/>
                <a:gd name="connsiteX6" fmla="*/ 2435138 w 4071322"/>
                <a:gd name="connsiteY6" fmla="*/ 2267062 h 2983459"/>
                <a:gd name="connsiteX7" fmla="*/ 294082 w 4071322"/>
                <a:gd name="connsiteY7" fmla="*/ 2047468 h 2983459"/>
                <a:gd name="connsiteX8" fmla="*/ 111485 w 4071322"/>
                <a:gd name="connsiteY8" fmla="*/ 2318382 h 2983459"/>
                <a:gd name="connsiteX9" fmla="*/ 399106 w 4071322"/>
                <a:gd name="connsiteY9" fmla="*/ 2607197 h 2983459"/>
                <a:gd name="connsiteX10" fmla="*/ 518452 w 4071322"/>
                <a:gd name="connsiteY10" fmla="*/ 2510528 h 2983459"/>
                <a:gd name="connsiteX11" fmla="*/ 294082 w 4071322"/>
                <a:gd name="connsiteY11" fmla="*/ 2047468 h 2983459"/>
                <a:gd name="connsiteX12" fmla="*/ 2776466 w 4071322"/>
                <a:gd name="connsiteY12" fmla="*/ 769874 h 2983459"/>
                <a:gd name="connsiteX13" fmla="*/ 2723059 w 4071322"/>
                <a:gd name="connsiteY13" fmla="*/ 808065 h 2983459"/>
                <a:gd name="connsiteX14" fmla="*/ 2815678 w 4071322"/>
                <a:gd name="connsiteY14" fmla="*/ 920071 h 2983459"/>
                <a:gd name="connsiteX15" fmla="*/ 2907746 w 4071322"/>
                <a:gd name="connsiteY15" fmla="*/ 896977 h 2983459"/>
                <a:gd name="connsiteX16" fmla="*/ 2556871 w 4071322"/>
                <a:gd name="connsiteY16" fmla="*/ 1153571 h 2983459"/>
                <a:gd name="connsiteX17" fmla="*/ 2623988 w 4071322"/>
                <a:gd name="connsiteY17" fmla="*/ 1051580 h 2983459"/>
                <a:gd name="connsiteX18" fmla="*/ 2519872 w 4071322"/>
                <a:gd name="connsiteY18" fmla="*/ 958442 h 2983459"/>
                <a:gd name="connsiteX19" fmla="*/ 2455427 w 4071322"/>
                <a:gd name="connsiteY19" fmla="*/ 1012743 h 2983459"/>
                <a:gd name="connsiteX20" fmla="*/ 2776466 w 4071322"/>
                <a:gd name="connsiteY20" fmla="*/ 769874 h 2983459"/>
                <a:gd name="connsiteX21" fmla="*/ 2420979 w 4071322"/>
                <a:gd name="connsiteY21" fmla="*/ 550290 h 2983459"/>
                <a:gd name="connsiteX22" fmla="*/ 2451548 w 4071322"/>
                <a:gd name="connsiteY22" fmla="*/ 550782 h 2983459"/>
                <a:gd name="connsiteX23" fmla="*/ 2560451 w 4071322"/>
                <a:gd name="connsiteY23" fmla="*/ 567584 h 2983459"/>
                <a:gd name="connsiteX24" fmla="*/ 2307438 w 4071322"/>
                <a:gd name="connsiteY24" fmla="*/ 820596 h 2983459"/>
                <a:gd name="connsiteX25" fmla="*/ 2420979 w 4071322"/>
                <a:gd name="connsiteY25" fmla="*/ 550290 h 2983459"/>
                <a:gd name="connsiteX26" fmla="*/ 3793796 w 4071322"/>
                <a:gd name="connsiteY26" fmla="*/ 254893 h 2983459"/>
                <a:gd name="connsiteX27" fmla="*/ 3684113 w 4071322"/>
                <a:gd name="connsiteY27" fmla="*/ 441155 h 2983459"/>
                <a:gd name="connsiteX28" fmla="*/ 3521201 w 4071322"/>
                <a:gd name="connsiteY28" fmla="*/ 467805 h 2983459"/>
                <a:gd name="connsiteX29" fmla="*/ 3670270 w 4071322"/>
                <a:gd name="connsiteY29" fmla="*/ 379108 h 2983459"/>
                <a:gd name="connsiteX30" fmla="*/ 3793796 w 4071322"/>
                <a:gd name="connsiteY30" fmla="*/ 254893 h 2983459"/>
                <a:gd name="connsiteX31" fmla="*/ 2426783 w 4071322"/>
                <a:gd name="connsiteY31" fmla="*/ 87819 h 2983459"/>
                <a:gd name="connsiteX32" fmla="*/ 1756063 w 4071322"/>
                <a:gd name="connsiteY32" fmla="*/ 401696 h 2983459"/>
                <a:gd name="connsiteX33" fmla="*/ 1945207 w 4071322"/>
                <a:gd name="connsiteY33" fmla="*/ 406041 h 2983459"/>
                <a:gd name="connsiteX34" fmla="*/ 1952879 w 4071322"/>
                <a:gd name="connsiteY34" fmla="*/ 407143 h 2983459"/>
                <a:gd name="connsiteX35" fmla="*/ 1920849 w 4071322"/>
                <a:gd name="connsiteY35" fmla="*/ 415856 h 2983459"/>
                <a:gd name="connsiteX36" fmla="*/ 1593938 w 4071322"/>
                <a:gd name="connsiteY36" fmla="*/ 483859 h 2983459"/>
                <a:gd name="connsiteX37" fmla="*/ 976280 w 4071322"/>
                <a:gd name="connsiteY37" fmla="*/ 1285034 h 2983459"/>
                <a:gd name="connsiteX38" fmla="*/ 1162091 w 4071322"/>
                <a:gd name="connsiteY38" fmla="*/ 1578898 h 2983459"/>
                <a:gd name="connsiteX39" fmla="*/ 1354879 w 4071322"/>
                <a:gd name="connsiteY39" fmla="*/ 1359120 h 2983459"/>
                <a:gd name="connsiteX40" fmla="*/ 1129317 w 4071322"/>
                <a:gd name="connsiteY40" fmla="*/ 1825668 h 2983459"/>
                <a:gd name="connsiteX41" fmla="*/ 1341017 w 4071322"/>
                <a:gd name="connsiteY41" fmla="*/ 1950338 h 2983459"/>
                <a:gd name="connsiteX42" fmla="*/ 1701899 w 4071322"/>
                <a:gd name="connsiteY42" fmla="*/ 1771687 h 2983459"/>
                <a:gd name="connsiteX43" fmla="*/ 1933245 w 4071322"/>
                <a:gd name="connsiteY43" fmla="*/ 1748552 h 2983459"/>
                <a:gd name="connsiteX44" fmla="*/ 2016144 w 4071322"/>
                <a:gd name="connsiteY44" fmla="*/ 830879 h 2983459"/>
                <a:gd name="connsiteX45" fmla="*/ 2025784 w 4071322"/>
                <a:gd name="connsiteY45" fmla="*/ 1866154 h 2983459"/>
                <a:gd name="connsiteX46" fmla="*/ 1997772 w 4071322"/>
                <a:gd name="connsiteY46" fmla="*/ 1861564 h 2983459"/>
                <a:gd name="connsiteX47" fmla="*/ 1962303 w 4071322"/>
                <a:gd name="connsiteY47" fmla="*/ 1852495 h 2983459"/>
                <a:gd name="connsiteX48" fmla="*/ 1925973 w 4071322"/>
                <a:gd name="connsiteY48" fmla="*/ 1846824 h 2983459"/>
                <a:gd name="connsiteX49" fmla="*/ 1915791 w 4071322"/>
                <a:gd name="connsiteY49" fmla="*/ 1844465 h 2983459"/>
                <a:gd name="connsiteX50" fmla="*/ 1825807 w 4071322"/>
                <a:gd name="connsiteY50" fmla="*/ 1841415 h 2983459"/>
                <a:gd name="connsiteX51" fmla="*/ 1812703 w 4071322"/>
                <a:gd name="connsiteY51" fmla="*/ 1844470 h 2983459"/>
                <a:gd name="connsiteX52" fmla="*/ 1804790 w 4071322"/>
                <a:gd name="connsiteY52" fmla="*/ 1845158 h 2983459"/>
                <a:gd name="connsiteX53" fmla="*/ 1283455 w 4071322"/>
                <a:gd name="connsiteY53" fmla="*/ 2057015 h 2983459"/>
                <a:gd name="connsiteX54" fmla="*/ 986556 w 4071322"/>
                <a:gd name="connsiteY54" fmla="*/ 1821531 h 2983459"/>
                <a:gd name="connsiteX55" fmla="*/ 980472 w 4071322"/>
                <a:gd name="connsiteY55" fmla="*/ 1813649 h 2983459"/>
                <a:gd name="connsiteX56" fmla="*/ 1003358 w 4071322"/>
                <a:gd name="connsiteY56" fmla="*/ 1775406 h 2983459"/>
                <a:gd name="connsiteX57" fmla="*/ 1084149 w 4071322"/>
                <a:gd name="connsiteY57" fmla="*/ 1658401 h 2983459"/>
                <a:gd name="connsiteX58" fmla="*/ 857392 w 4071322"/>
                <a:gd name="connsiteY58" fmla="*/ 1299172 h 2983459"/>
                <a:gd name="connsiteX59" fmla="*/ 1259586 w 4071322"/>
                <a:gd name="connsiteY59" fmla="*/ 685736 h 2983459"/>
                <a:gd name="connsiteX60" fmla="*/ 195670 w 4071322"/>
                <a:gd name="connsiteY60" fmla="*/ 1315433 h 2983459"/>
                <a:gd name="connsiteX61" fmla="*/ 147498 w 4071322"/>
                <a:gd name="connsiteY61" fmla="*/ 1272061 h 2983459"/>
                <a:gd name="connsiteX62" fmla="*/ 161582 w 4071322"/>
                <a:gd name="connsiteY62" fmla="*/ 1264158 h 2983459"/>
                <a:gd name="connsiteX63" fmla="*/ 214121 w 4071322"/>
                <a:gd name="connsiteY63" fmla="*/ 999615 h 2983459"/>
                <a:gd name="connsiteX64" fmla="*/ 78268 w 4071322"/>
                <a:gd name="connsiteY64" fmla="*/ 1270717 h 2983459"/>
                <a:gd name="connsiteX65" fmla="*/ 89282 w 4071322"/>
                <a:gd name="connsiteY65" fmla="*/ 1276004 h 2983459"/>
                <a:gd name="connsiteX66" fmla="*/ 90917 w 4071322"/>
                <a:gd name="connsiteY66" fmla="*/ 1291713 h 2983459"/>
                <a:gd name="connsiteX67" fmla="*/ 352562 w 4071322"/>
                <a:gd name="connsiteY67" fmla="*/ 1476996 h 2983459"/>
                <a:gd name="connsiteX68" fmla="*/ 596383 w 4071322"/>
                <a:gd name="connsiteY68" fmla="*/ 2422013 h 2983459"/>
                <a:gd name="connsiteX69" fmla="*/ 609254 w 4071322"/>
                <a:gd name="connsiteY69" fmla="*/ 2446757 h 2983459"/>
                <a:gd name="connsiteX70" fmla="*/ 608801 w 4071322"/>
                <a:gd name="connsiteY70" fmla="*/ 2458370 h 2983459"/>
                <a:gd name="connsiteX71" fmla="*/ 590060 w 4071322"/>
                <a:gd name="connsiteY71" fmla="*/ 2638226 h 2983459"/>
                <a:gd name="connsiteX72" fmla="*/ 545902 w 4071322"/>
                <a:gd name="connsiteY72" fmla="*/ 2789795 h 2983459"/>
                <a:gd name="connsiteX73" fmla="*/ 1002994 w 4071322"/>
                <a:gd name="connsiteY73" fmla="*/ 2878111 h 2983459"/>
                <a:gd name="connsiteX74" fmla="*/ 1018510 w 4071322"/>
                <a:gd name="connsiteY74" fmla="*/ 2732510 h 2983459"/>
                <a:gd name="connsiteX75" fmla="*/ 1106825 w 4071322"/>
                <a:gd name="connsiteY75" fmla="*/ 2542750 h 2983459"/>
                <a:gd name="connsiteX76" fmla="*/ 1110555 w 4071322"/>
                <a:gd name="connsiteY76" fmla="*/ 2340609 h 2983459"/>
                <a:gd name="connsiteX77" fmla="*/ 1107770 w 4071322"/>
                <a:gd name="connsiteY77" fmla="*/ 2264619 h 2983459"/>
                <a:gd name="connsiteX78" fmla="*/ 1129027 w 4071322"/>
                <a:gd name="connsiteY78" fmla="*/ 2289370 h 2983459"/>
                <a:gd name="connsiteX79" fmla="*/ 1655812 w 4071322"/>
                <a:gd name="connsiteY79" fmla="*/ 2259902 h 2983459"/>
                <a:gd name="connsiteX80" fmla="*/ 1667747 w 4071322"/>
                <a:gd name="connsiteY80" fmla="*/ 2443694 h 2983459"/>
                <a:gd name="connsiteX81" fmla="*/ 1439798 w 4071322"/>
                <a:gd name="connsiteY81" fmla="*/ 2613164 h 2983459"/>
                <a:gd name="connsiteX82" fmla="*/ 1692809 w 4071322"/>
                <a:gd name="connsiteY82" fmla="*/ 2919882 h 2983459"/>
                <a:gd name="connsiteX83" fmla="*/ 2161837 w 4071322"/>
                <a:gd name="connsiteY83" fmla="*/ 2548718 h 2983459"/>
                <a:gd name="connsiteX84" fmla="*/ 2417236 w 4071322"/>
                <a:gd name="connsiteY84" fmla="*/ 1988988 h 2983459"/>
                <a:gd name="connsiteX85" fmla="*/ 2191609 w 4071322"/>
                <a:gd name="connsiteY85" fmla="*/ 1744629 h 2983459"/>
                <a:gd name="connsiteX86" fmla="*/ 2189012 w 4071322"/>
                <a:gd name="connsiteY86" fmla="*/ 1737830 h 2983459"/>
                <a:gd name="connsiteX87" fmla="*/ 2224047 w 4071322"/>
                <a:gd name="connsiteY87" fmla="*/ 1759883 h 2983459"/>
                <a:gd name="connsiteX88" fmla="*/ 2480489 w 4071322"/>
                <a:gd name="connsiteY88" fmla="*/ 1901867 h 2983459"/>
                <a:gd name="connsiteX89" fmla="*/ 2765724 w 4071322"/>
                <a:gd name="connsiteY89" fmla="*/ 2095206 h 2983459"/>
                <a:gd name="connsiteX90" fmla="*/ 3046186 w 4071322"/>
                <a:gd name="connsiteY90" fmla="*/ 1849354 h 2983459"/>
                <a:gd name="connsiteX91" fmla="*/ 3002028 w 4071322"/>
                <a:gd name="connsiteY91" fmla="*/ 1845774 h 2983459"/>
                <a:gd name="connsiteX92" fmla="*/ 2630164 w 4071322"/>
                <a:gd name="connsiteY92" fmla="*/ 1549438 h 2983459"/>
                <a:gd name="connsiteX93" fmla="*/ 2642532 w 4071322"/>
                <a:gd name="connsiteY93" fmla="*/ 1485537 h 2983459"/>
                <a:gd name="connsiteX94" fmla="*/ 2665978 w 4071322"/>
                <a:gd name="connsiteY94" fmla="*/ 1511089 h 2983459"/>
                <a:gd name="connsiteX95" fmla="*/ 3626205 w 4071322"/>
                <a:gd name="connsiteY95" fmla="*/ 1753877 h 2983459"/>
                <a:gd name="connsiteX96" fmla="*/ 3784934 w 4071322"/>
                <a:gd name="connsiteY96" fmla="*/ 186873 h 2983459"/>
                <a:gd name="connsiteX97" fmla="*/ 3660815 w 4071322"/>
                <a:gd name="connsiteY97" fmla="*/ 330088 h 2983459"/>
                <a:gd name="connsiteX98" fmla="*/ 3479411 w 4071322"/>
                <a:gd name="connsiteY98" fmla="*/ 421983 h 2983459"/>
                <a:gd name="connsiteX99" fmla="*/ 3365986 w 4071322"/>
                <a:gd name="connsiteY99" fmla="*/ 1235418 h 2983459"/>
                <a:gd name="connsiteX100" fmla="*/ 3346179 w 4071322"/>
                <a:gd name="connsiteY100" fmla="*/ 1251046 h 2983459"/>
                <a:gd name="connsiteX101" fmla="*/ 3350349 w 4071322"/>
                <a:gd name="connsiteY101" fmla="*/ 1243005 h 2983459"/>
                <a:gd name="connsiteX102" fmla="*/ 3393480 w 4071322"/>
                <a:gd name="connsiteY102" fmla="*/ 987681 h 2983459"/>
                <a:gd name="connsiteX103" fmla="*/ 3225204 w 4071322"/>
                <a:gd name="connsiteY103" fmla="*/ 1019904 h 2983459"/>
                <a:gd name="connsiteX104" fmla="*/ 3243105 w 4071322"/>
                <a:gd name="connsiteY104" fmla="*/ 880270 h 2983459"/>
                <a:gd name="connsiteX105" fmla="*/ 3085570 w 4071322"/>
                <a:gd name="connsiteY105" fmla="*/ 879076 h 2983459"/>
                <a:gd name="connsiteX106" fmla="*/ 3130921 w 4071322"/>
                <a:gd name="connsiteY106" fmla="*/ 775246 h 2983459"/>
                <a:gd name="connsiteX107" fmla="*/ 3039846 w 4071322"/>
                <a:gd name="connsiteY107" fmla="*/ 733176 h 2983459"/>
                <a:gd name="connsiteX108" fmla="*/ 3014605 w 4071322"/>
                <a:gd name="connsiteY108" fmla="*/ 733348 h 2983459"/>
                <a:gd name="connsiteX109" fmla="*/ 3035360 w 4071322"/>
                <a:gd name="connsiteY109" fmla="*/ 725896 h 2983459"/>
                <a:gd name="connsiteX110" fmla="*/ 3066475 w 4071322"/>
                <a:gd name="connsiteY110" fmla="*/ 716766 h 2983459"/>
                <a:gd name="connsiteX111" fmla="*/ 3216850 w 4071322"/>
                <a:gd name="connsiteY111" fmla="*/ 682156 h 2983459"/>
                <a:gd name="connsiteX112" fmla="*/ 3064088 w 4071322"/>
                <a:gd name="connsiteY112" fmla="*/ 487623 h 2983459"/>
                <a:gd name="connsiteX113" fmla="*/ 2904873 w 4071322"/>
                <a:gd name="connsiteY113" fmla="*/ 468100 h 2983459"/>
                <a:gd name="connsiteX114" fmla="*/ 2890171 w 4071322"/>
                <a:gd name="connsiteY114" fmla="*/ 467317 h 2983459"/>
                <a:gd name="connsiteX115" fmla="*/ 2890291 w 4071322"/>
                <a:gd name="connsiteY115" fmla="*/ 467001 h 2983459"/>
                <a:gd name="connsiteX116" fmla="*/ 2993674 w 4071322"/>
                <a:gd name="connsiteY116" fmla="*/ 435113 h 2983459"/>
                <a:gd name="connsiteX117" fmla="*/ 2426783 w 4071322"/>
                <a:gd name="connsiteY117" fmla="*/ 87819 h 2983459"/>
                <a:gd name="connsiteX118" fmla="*/ 2403131 w 4071322"/>
                <a:gd name="connsiteY118" fmla="*/ 615 h 2983459"/>
                <a:gd name="connsiteX119" fmla="*/ 2481583 w 4071322"/>
                <a:gd name="connsiteY119" fmla="*/ 7487 h 2983459"/>
                <a:gd name="connsiteX120" fmla="*/ 3056718 w 4071322"/>
                <a:gd name="connsiteY120" fmla="*/ 398450 h 2983459"/>
                <a:gd name="connsiteX121" fmla="*/ 3295819 w 4071322"/>
                <a:gd name="connsiteY121" fmla="*/ 679556 h 2983459"/>
                <a:gd name="connsiteX122" fmla="*/ 3253815 w 4071322"/>
                <a:gd name="connsiteY122" fmla="*/ 782951 h 2983459"/>
                <a:gd name="connsiteX123" fmla="*/ 3428093 w 4071322"/>
                <a:gd name="connsiteY123" fmla="*/ 917242 h 2983459"/>
                <a:gd name="connsiteX124" fmla="*/ 3405676 w 4071322"/>
                <a:gd name="connsiteY124" fmla="*/ 421070 h 2983459"/>
                <a:gd name="connsiteX125" fmla="*/ 3609234 w 4071322"/>
                <a:gd name="connsiteY125" fmla="*/ 291826 h 2983459"/>
                <a:gd name="connsiteX126" fmla="*/ 3767559 w 4071322"/>
                <a:gd name="connsiteY126" fmla="*/ 143197 h 2983459"/>
                <a:gd name="connsiteX127" fmla="*/ 4071281 w 4071322"/>
                <a:gd name="connsiteY127" fmla="*/ 973587 h 2983459"/>
                <a:gd name="connsiteX128" fmla="*/ 3570462 w 4071322"/>
                <a:gd name="connsiteY128" fmla="*/ 1881525 h 2983459"/>
                <a:gd name="connsiteX129" fmla="*/ 3144828 w 4071322"/>
                <a:gd name="connsiteY129" fmla="*/ 1891067 h 2983459"/>
                <a:gd name="connsiteX130" fmla="*/ 3091586 w 4071322"/>
                <a:gd name="connsiteY130" fmla="*/ 1872530 h 2983459"/>
                <a:gd name="connsiteX131" fmla="*/ 3085196 w 4071322"/>
                <a:gd name="connsiteY131" fmla="*/ 1902782 h 2983459"/>
                <a:gd name="connsiteX132" fmla="*/ 2756223 w 4071322"/>
                <a:gd name="connsiteY132" fmla="*/ 2169092 h 2983459"/>
                <a:gd name="connsiteX133" fmla="*/ 2468656 w 4071322"/>
                <a:gd name="connsiteY133" fmla="*/ 2039848 h 2983459"/>
                <a:gd name="connsiteX134" fmla="*/ 2455731 w 4071322"/>
                <a:gd name="connsiteY134" fmla="*/ 2207865 h 2983459"/>
                <a:gd name="connsiteX135" fmla="*/ 2584975 w 4071322"/>
                <a:gd name="connsiteY135" fmla="*/ 2482507 h 2983459"/>
                <a:gd name="connsiteX136" fmla="*/ 2578513 w 4071322"/>
                <a:gd name="connsiteY136" fmla="*/ 2631138 h 2983459"/>
                <a:gd name="connsiteX137" fmla="*/ 2607593 w 4071322"/>
                <a:gd name="connsiteY137" fmla="*/ 2815310 h 2983459"/>
                <a:gd name="connsiteX138" fmla="*/ 2394341 w 4071322"/>
                <a:gd name="connsiteY138" fmla="*/ 2892857 h 2983459"/>
                <a:gd name="connsiteX139" fmla="*/ 2061537 w 4071322"/>
                <a:gd name="connsiteY139" fmla="*/ 2821772 h 2983459"/>
                <a:gd name="connsiteX140" fmla="*/ 2051380 w 4071322"/>
                <a:gd name="connsiteY140" fmla="*/ 2762177 h 2983459"/>
                <a:gd name="connsiteX141" fmla="*/ 2050847 w 4071322"/>
                <a:gd name="connsiteY141" fmla="*/ 2744183 h 2983459"/>
                <a:gd name="connsiteX142" fmla="*/ 2000816 w 4071322"/>
                <a:gd name="connsiteY142" fmla="*/ 2791607 h 2983459"/>
                <a:gd name="connsiteX143" fmla="*/ 1686732 w 4071322"/>
                <a:gd name="connsiteY143" fmla="*/ 2983326 h 2983459"/>
                <a:gd name="connsiteX144" fmla="*/ 1373315 w 4071322"/>
                <a:gd name="connsiteY144" fmla="*/ 2605289 h 2983459"/>
                <a:gd name="connsiteX145" fmla="*/ 1518714 w 4071322"/>
                <a:gd name="connsiteY145" fmla="*/ 2446965 h 2983459"/>
                <a:gd name="connsiteX146" fmla="*/ 1185912 w 4071322"/>
                <a:gd name="connsiteY146" fmla="*/ 2414653 h 2983459"/>
                <a:gd name="connsiteX147" fmla="*/ 1172987 w 4071322"/>
                <a:gd name="connsiteY147" fmla="*/ 2560053 h 2983459"/>
                <a:gd name="connsiteX148" fmla="*/ 1088978 w 4071322"/>
                <a:gd name="connsiteY148" fmla="*/ 2702221 h 2983459"/>
                <a:gd name="connsiteX149" fmla="*/ 1021125 w 4071322"/>
                <a:gd name="connsiteY149" fmla="*/ 2957478 h 2983459"/>
                <a:gd name="connsiteX150" fmla="*/ 484764 w 4071322"/>
                <a:gd name="connsiteY150" fmla="*/ 2844389 h 2983459"/>
                <a:gd name="connsiteX151" fmla="*/ 497689 w 4071322"/>
                <a:gd name="connsiteY151" fmla="*/ 2656986 h 2983459"/>
                <a:gd name="connsiteX152" fmla="*/ 368445 w 4071322"/>
                <a:gd name="connsiteY152" fmla="*/ 2682835 h 2983459"/>
                <a:gd name="connsiteX153" fmla="*/ 32411 w 4071322"/>
                <a:gd name="connsiteY153" fmla="*/ 2337107 h 2983459"/>
                <a:gd name="connsiteX154" fmla="*/ 235970 w 4071322"/>
                <a:gd name="connsiteY154" fmla="*/ 1981687 h 2983459"/>
                <a:gd name="connsiteX155" fmla="*/ 255356 w 4071322"/>
                <a:gd name="connsiteY155" fmla="*/ 1626266 h 2983459"/>
                <a:gd name="connsiteX156" fmla="*/ 277973 w 4071322"/>
                <a:gd name="connsiteY156" fmla="*/ 931582 h 2983459"/>
                <a:gd name="connsiteX157" fmla="*/ 268281 w 4071322"/>
                <a:gd name="connsiteY157" fmla="*/ 1244997 h 2983459"/>
                <a:gd name="connsiteX158" fmla="*/ 1282845 w 4071322"/>
                <a:gd name="connsiteY158" fmla="*/ 602009 h 2983459"/>
                <a:gd name="connsiteX159" fmla="*/ 1583337 w 4071322"/>
                <a:gd name="connsiteY159" fmla="*/ 382295 h 2983459"/>
                <a:gd name="connsiteX160" fmla="*/ 1663554 w 4071322"/>
                <a:gd name="connsiteY160" fmla="*/ 373882 h 2983459"/>
                <a:gd name="connsiteX161" fmla="*/ 1672850 w 4071322"/>
                <a:gd name="connsiteY161" fmla="*/ 353995 h 2983459"/>
                <a:gd name="connsiteX162" fmla="*/ 1929066 w 4071322"/>
                <a:gd name="connsiteY162" fmla="*/ 107652 h 2983459"/>
                <a:gd name="connsiteX163" fmla="*/ 2403131 w 4071322"/>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05136 w 4041320"/>
                <a:gd name="connsiteY0" fmla="*/ 2267062 h 2983459"/>
                <a:gd name="connsiteX1" fmla="*/ 2094838 w 4041320"/>
                <a:gd name="connsiteY1" fmla="*/ 2792182 h 2983459"/>
                <a:gd name="connsiteX2" fmla="*/ 2314433 w 4041320"/>
                <a:gd name="connsiteY2" fmla="*/ 2837533 h 2983459"/>
                <a:gd name="connsiteX3" fmla="*/ 2534029 w 4041320"/>
                <a:gd name="connsiteY3" fmla="*/ 2789795 h 2983459"/>
                <a:gd name="connsiteX4" fmla="*/ 2494645 w 4041320"/>
                <a:gd name="connsiteY4" fmla="*/ 2663289 h 2983459"/>
                <a:gd name="connsiteX5" fmla="*/ 2507773 w 4041320"/>
                <a:gd name="connsiteY5" fmla="*/ 2486659 h 2983459"/>
                <a:gd name="connsiteX6" fmla="*/ 2405136 w 4041320"/>
                <a:gd name="connsiteY6" fmla="*/ 2267062 h 2983459"/>
                <a:gd name="connsiteX7" fmla="*/ 264080 w 4041320"/>
                <a:gd name="connsiteY7" fmla="*/ 2047468 h 2983459"/>
                <a:gd name="connsiteX8" fmla="*/ 81483 w 4041320"/>
                <a:gd name="connsiteY8" fmla="*/ 2318382 h 2983459"/>
                <a:gd name="connsiteX9" fmla="*/ 369104 w 4041320"/>
                <a:gd name="connsiteY9" fmla="*/ 2607197 h 2983459"/>
                <a:gd name="connsiteX10" fmla="*/ 488450 w 4041320"/>
                <a:gd name="connsiteY10" fmla="*/ 2510528 h 2983459"/>
                <a:gd name="connsiteX11" fmla="*/ 264080 w 4041320"/>
                <a:gd name="connsiteY11" fmla="*/ 2047468 h 2983459"/>
                <a:gd name="connsiteX12" fmla="*/ 2746464 w 4041320"/>
                <a:gd name="connsiteY12" fmla="*/ 769874 h 2983459"/>
                <a:gd name="connsiteX13" fmla="*/ 2693057 w 4041320"/>
                <a:gd name="connsiteY13" fmla="*/ 808065 h 2983459"/>
                <a:gd name="connsiteX14" fmla="*/ 2785676 w 4041320"/>
                <a:gd name="connsiteY14" fmla="*/ 920071 h 2983459"/>
                <a:gd name="connsiteX15" fmla="*/ 2877744 w 4041320"/>
                <a:gd name="connsiteY15" fmla="*/ 896977 h 2983459"/>
                <a:gd name="connsiteX16" fmla="*/ 2526869 w 4041320"/>
                <a:gd name="connsiteY16" fmla="*/ 1153571 h 2983459"/>
                <a:gd name="connsiteX17" fmla="*/ 2593986 w 4041320"/>
                <a:gd name="connsiteY17" fmla="*/ 1051580 h 2983459"/>
                <a:gd name="connsiteX18" fmla="*/ 2489870 w 4041320"/>
                <a:gd name="connsiteY18" fmla="*/ 958442 h 2983459"/>
                <a:gd name="connsiteX19" fmla="*/ 2425425 w 4041320"/>
                <a:gd name="connsiteY19" fmla="*/ 1012743 h 2983459"/>
                <a:gd name="connsiteX20" fmla="*/ 2746464 w 4041320"/>
                <a:gd name="connsiteY20" fmla="*/ 769874 h 2983459"/>
                <a:gd name="connsiteX21" fmla="*/ 2390977 w 4041320"/>
                <a:gd name="connsiteY21" fmla="*/ 550290 h 2983459"/>
                <a:gd name="connsiteX22" fmla="*/ 2421546 w 4041320"/>
                <a:gd name="connsiteY22" fmla="*/ 550782 h 2983459"/>
                <a:gd name="connsiteX23" fmla="*/ 2530449 w 4041320"/>
                <a:gd name="connsiteY23" fmla="*/ 567584 h 2983459"/>
                <a:gd name="connsiteX24" fmla="*/ 2277436 w 4041320"/>
                <a:gd name="connsiteY24" fmla="*/ 820596 h 2983459"/>
                <a:gd name="connsiteX25" fmla="*/ 2390977 w 4041320"/>
                <a:gd name="connsiteY25" fmla="*/ 550290 h 2983459"/>
                <a:gd name="connsiteX26" fmla="*/ 3763794 w 4041320"/>
                <a:gd name="connsiteY26" fmla="*/ 254893 h 2983459"/>
                <a:gd name="connsiteX27" fmla="*/ 3654111 w 4041320"/>
                <a:gd name="connsiteY27" fmla="*/ 441155 h 2983459"/>
                <a:gd name="connsiteX28" fmla="*/ 3491199 w 4041320"/>
                <a:gd name="connsiteY28" fmla="*/ 467805 h 2983459"/>
                <a:gd name="connsiteX29" fmla="*/ 3640268 w 4041320"/>
                <a:gd name="connsiteY29" fmla="*/ 379108 h 2983459"/>
                <a:gd name="connsiteX30" fmla="*/ 3763794 w 4041320"/>
                <a:gd name="connsiteY30" fmla="*/ 254893 h 2983459"/>
                <a:gd name="connsiteX31" fmla="*/ 2396781 w 4041320"/>
                <a:gd name="connsiteY31" fmla="*/ 87819 h 2983459"/>
                <a:gd name="connsiteX32" fmla="*/ 1726061 w 4041320"/>
                <a:gd name="connsiteY32" fmla="*/ 401696 h 2983459"/>
                <a:gd name="connsiteX33" fmla="*/ 1915205 w 4041320"/>
                <a:gd name="connsiteY33" fmla="*/ 406041 h 2983459"/>
                <a:gd name="connsiteX34" fmla="*/ 1922877 w 4041320"/>
                <a:gd name="connsiteY34" fmla="*/ 407143 h 2983459"/>
                <a:gd name="connsiteX35" fmla="*/ 1890847 w 4041320"/>
                <a:gd name="connsiteY35" fmla="*/ 415856 h 2983459"/>
                <a:gd name="connsiteX36" fmla="*/ 1563936 w 4041320"/>
                <a:gd name="connsiteY36" fmla="*/ 483859 h 2983459"/>
                <a:gd name="connsiteX37" fmla="*/ 946278 w 4041320"/>
                <a:gd name="connsiteY37" fmla="*/ 1285034 h 2983459"/>
                <a:gd name="connsiteX38" fmla="*/ 1132089 w 4041320"/>
                <a:gd name="connsiteY38" fmla="*/ 1578898 h 2983459"/>
                <a:gd name="connsiteX39" fmla="*/ 1324877 w 4041320"/>
                <a:gd name="connsiteY39" fmla="*/ 1359120 h 2983459"/>
                <a:gd name="connsiteX40" fmla="*/ 1099315 w 4041320"/>
                <a:gd name="connsiteY40" fmla="*/ 1825668 h 2983459"/>
                <a:gd name="connsiteX41" fmla="*/ 1311015 w 4041320"/>
                <a:gd name="connsiteY41" fmla="*/ 1950338 h 2983459"/>
                <a:gd name="connsiteX42" fmla="*/ 1671897 w 4041320"/>
                <a:gd name="connsiteY42" fmla="*/ 1771687 h 2983459"/>
                <a:gd name="connsiteX43" fmla="*/ 1903243 w 4041320"/>
                <a:gd name="connsiteY43" fmla="*/ 1748552 h 2983459"/>
                <a:gd name="connsiteX44" fmla="*/ 1986142 w 4041320"/>
                <a:gd name="connsiteY44" fmla="*/ 830879 h 2983459"/>
                <a:gd name="connsiteX45" fmla="*/ 1995782 w 4041320"/>
                <a:gd name="connsiteY45" fmla="*/ 1866154 h 2983459"/>
                <a:gd name="connsiteX46" fmla="*/ 1967770 w 4041320"/>
                <a:gd name="connsiteY46" fmla="*/ 1861564 h 2983459"/>
                <a:gd name="connsiteX47" fmla="*/ 1932301 w 4041320"/>
                <a:gd name="connsiteY47" fmla="*/ 1852495 h 2983459"/>
                <a:gd name="connsiteX48" fmla="*/ 1895971 w 4041320"/>
                <a:gd name="connsiteY48" fmla="*/ 1846824 h 2983459"/>
                <a:gd name="connsiteX49" fmla="*/ 1885789 w 4041320"/>
                <a:gd name="connsiteY49" fmla="*/ 1844465 h 2983459"/>
                <a:gd name="connsiteX50" fmla="*/ 1795805 w 4041320"/>
                <a:gd name="connsiteY50" fmla="*/ 1841415 h 2983459"/>
                <a:gd name="connsiteX51" fmla="*/ 1782701 w 4041320"/>
                <a:gd name="connsiteY51" fmla="*/ 1844470 h 2983459"/>
                <a:gd name="connsiteX52" fmla="*/ 1774788 w 4041320"/>
                <a:gd name="connsiteY52" fmla="*/ 1845158 h 2983459"/>
                <a:gd name="connsiteX53" fmla="*/ 1253453 w 4041320"/>
                <a:gd name="connsiteY53" fmla="*/ 2057015 h 2983459"/>
                <a:gd name="connsiteX54" fmla="*/ 956554 w 4041320"/>
                <a:gd name="connsiteY54" fmla="*/ 1821531 h 2983459"/>
                <a:gd name="connsiteX55" fmla="*/ 950470 w 4041320"/>
                <a:gd name="connsiteY55" fmla="*/ 1813649 h 2983459"/>
                <a:gd name="connsiteX56" fmla="*/ 973356 w 4041320"/>
                <a:gd name="connsiteY56" fmla="*/ 1775406 h 2983459"/>
                <a:gd name="connsiteX57" fmla="*/ 1054147 w 4041320"/>
                <a:gd name="connsiteY57" fmla="*/ 1658401 h 2983459"/>
                <a:gd name="connsiteX58" fmla="*/ 827390 w 4041320"/>
                <a:gd name="connsiteY58" fmla="*/ 1299172 h 2983459"/>
                <a:gd name="connsiteX59" fmla="*/ 1229584 w 4041320"/>
                <a:gd name="connsiteY59" fmla="*/ 685736 h 2983459"/>
                <a:gd name="connsiteX60" fmla="*/ 165668 w 4041320"/>
                <a:gd name="connsiteY60" fmla="*/ 1315433 h 2983459"/>
                <a:gd name="connsiteX61" fmla="*/ 117496 w 4041320"/>
                <a:gd name="connsiteY61" fmla="*/ 1272061 h 2983459"/>
                <a:gd name="connsiteX62" fmla="*/ 131580 w 4041320"/>
                <a:gd name="connsiteY62" fmla="*/ 1264158 h 2983459"/>
                <a:gd name="connsiteX63" fmla="*/ 184119 w 4041320"/>
                <a:gd name="connsiteY63" fmla="*/ 999615 h 2983459"/>
                <a:gd name="connsiteX64" fmla="*/ 48266 w 4041320"/>
                <a:gd name="connsiteY64" fmla="*/ 1270717 h 2983459"/>
                <a:gd name="connsiteX65" fmla="*/ 59280 w 4041320"/>
                <a:gd name="connsiteY65" fmla="*/ 1276004 h 2983459"/>
                <a:gd name="connsiteX66" fmla="*/ 60915 w 4041320"/>
                <a:gd name="connsiteY66" fmla="*/ 1291713 h 2983459"/>
                <a:gd name="connsiteX67" fmla="*/ 322560 w 4041320"/>
                <a:gd name="connsiteY67" fmla="*/ 1476996 h 2983459"/>
                <a:gd name="connsiteX68" fmla="*/ 566381 w 4041320"/>
                <a:gd name="connsiteY68" fmla="*/ 2422013 h 2983459"/>
                <a:gd name="connsiteX69" fmla="*/ 579252 w 4041320"/>
                <a:gd name="connsiteY69" fmla="*/ 2446757 h 2983459"/>
                <a:gd name="connsiteX70" fmla="*/ 578799 w 4041320"/>
                <a:gd name="connsiteY70" fmla="*/ 2458370 h 2983459"/>
                <a:gd name="connsiteX71" fmla="*/ 560058 w 4041320"/>
                <a:gd name="connsiteY71" fmla="*/ 2638226 h 2983459"/>
                <a:gd name="connsiteX72" fmla="*/ 515900 w 4041320"/>
                <a:gd name="connsiteY72" fmla="*/ 2789795 h 2983459"/>
                <a:gd name="connsiteX73" fmla="*/ 972992 w 4041320"/>
                <a:gd name="connsiteY73" fmla="*/ 2878111 h 2983459"/>
                <a:gd name="connsiteX74" fmla="*/ 988508 w 4041320"/>
                <a:gd name="connsiteY74" fmla="*/ 2732510 h 2983459"/>
                <a:gd name="connsiteX75" fmla="*/ 1076823 w 4041320"/>
                <a:gd name="connsiteY75" fmla="*/ 2542750 h 2983459"/>
                <a:gd name="connsiteX76" fmla="*/ 1080553 w 4041320"/>
                <a:gd name="connsiteY76" fmla="*/ 2340609 h 2983459"/>
                <a:gd name="connsiteX77" fmla="*/ 1077768 w 4041320"/>
                <a:gd name="connsiteY77" fmla="*/ 2264619 h 2983459"/>
                <a:gd name="connsiteX78" fmla="*/ 1099025 w 4041320"/>
                <a:gd name="connsiteY78" fmla="*/ 2289370 h 2983459"/>
                <a:gd name="connsiteX79" fmla="*/ 1625810 w 4041320"/>
                <a:gd name="connsiteY79" fmla="*/ 2259902 h 2983459"/>
                <a:gd name="connsiteX80" fmla="*/ 1637745 w 4041320"/>
                <a:gd name="connsiteY80" fmla="*/ 2443694 h 2983459"/>
                <a:gd name="connsiteX81" fmla="*/ 1409796 w 4041320"/>
                <a:gd name="connsiteY81" fmla="*/ 2613164 h 2983459"/>
                <a:gd name="connsiteX82" fmla="*/ 1662807 w 4041320"/>
                <a:gd name="connsiteY82" fmla="*/ 2919882 h 2983459"/>
                <a:gd name="connsiteX83" fmla="*/ 2131835 w 4041320"/>
                <a:gd name="connsiteY83" fmla="*/ 2548718 h 2983459"/>
                <a:gd name="connsiteX84" fmla="*/ 2387234 w 4041320"/>
                <a:gd name="connsiteY84" fmla="*/ 1988988 h 2983459"/>
                <a:gd name="connsiteX85" fmla="*/ 2161607 w 4041320"/>
                <a:gd name="connsiteY85" fmla="*/ 1744629 h 2983459"/>
                <a:gd name="connsiteX86" fmla="*/ 2159010 w 4041320"/>
                <a:gd name="connsiteY86" fmla="*/ 1737830 h 2983459"/>
                <a:gd name="connsiteX87" fmla="*/ 2194045 w 4041320"/>
                <a:gd name="connsiteY87" fmla="*/ 1759883 h 2983459"/>
                <a:gd name="connsiteX88" fmla="*/ 2450487 w 4041320"/>
                <a:gd name="connsiteY88" fmla="*/ 1901867 h 2983459"/>
                <a:gd name="connsiteX89" fmla="*/ 2735722 w 4041320"/>
                <a:gd name="connsiteY89" fmla="*/ 2095206 h 2983459"/>
                <a:gd name="connsiteX90" fmla="*/ 3016184 w 4041320"/>
                <a:gd name="connsiteY90" fmla="*/ 1849354 h 2983459"/>
                <a:gd name="connsiteX91" fmla="*/ 2972026 w 4041320"/>
                <a:gd name="connsiteY91" fmla="*/ 1845774 h 2983459"/>
                <a:gd name="connsiteX92" fmla="*/ 2600162 w 4041320"/>
                <a:gd name="connsiteY92" fmla="*/ 1549438 h 2983459"/>
                <a:gd name="connsiteX93" fmla="*/ 2612530 w 4041320"/>
                <a:gd name="connsiteY93" fmla="*/ 1485537 h 2983459"/>
                <a:gd name="connsiteX94" fmla="*/ 2635976 w 4041320"/>
                <a:gd name="connsiteY94" fmla="*/ 1511089 h 2983459"/>
                <a:gd name="connsiteX95" fmla="*/ 3596203 w 4041320"/>
                <a:gd name="connsiteY95" fmla="*/ 1753877 h 2983459"/>
                <a:gd name="connsiteX96" fmla="*/ 3754932 w 4041320"/>
                <a:gd name="connsiteY96" fmla="*/ 186873 h 2983459"/>
                <a:gd name="connsiteX97" fmla="*/ 3630813 w 4041320"/>
                <a:gd name="connsiteY97" fmla="*/ 330088 h 2983459"/>
                <a:gd name="connsiteX98" fmla="*/ 3449409 w 4041320"/>
                <a:gd name="connsiteY98" fmla="*/ 421983 h 2983459"/>
                <a:gd name="connsiteX99" fmla="*/ 3335984 w 4041320"/>
                <a:gd name="connsiteY99" fmla="*/ 1235418 h 2983459"/>
                <a:gd name="connsiteX100" fmla="*/ 3316177 w 4041320"/>
                <a:gd name="connsiteY100" fmla="*/ 1251046 h 2983459"/>
                <a:gd name="connsiteX101" fmla="*/ 3320347 w 4041320"/>
                <a:gd name="connsiteY101" fmla="*/ 1243005 h 2983459"/>
                <a:gd name="connsiteX102" fmla="*/ 3363478 w 4041320"/>
                <a:gd name="connsiteY102" fmla="*/ 987681 h 2983459"/>
                <a:gd name="connsiteX103" fmla="*/ 3195202 w 4041320"/>
                <a:gd name="connsiteY103" fmla="*/ 1019904 h 2983459"/>
                <a:gd name="connsiteX104" fmla="*/ 3213103 w 4041320"/>
                <a:gd name="connsiteY104" fmla="*/ 880270 h 2983459"/>
                <a:gd name="connsiteX105" fmla="*/ 3055568 w 4041320"/>
                <a:gd name="connsiteY105" fmla="*/ 879076 h 2983459"/>
                <a:gd name="connsiteX106" fmla="*/ 3100919 w 4041320"/>
                <a:gd name="connsiteY106" fmla="*/ 775246 h 2983459"/>
                <a:gd name="connsiteX107" fmla="*/ 3009844 w 4041320"/>
                <a:gd name="connsiteY107" fmla="*/ 733176 h 2983459"/>
                <a:gd name="connsiteX108" fmla="*/ 2984603 w 4041320"/>
                <a:gd name="connsiteY108" fmla="*/ 733348 h 2983459"/>
                <a:gd name="connsiteX109" fmla="*/ 3005358 w 4041320"/>
                <a:gd name="connsiteY109" fmla="*/ 725896 h 2983459"/>
                <a:gd name="connsiteX110" fmla="*/ 3036473 w 4041320"/>
                <a:gd name="connsiteY110" fmla="*/ 716766 h 2983459"/>
                <a:gd name="connsiteX111" fmla="*/ 3186848 w 4041320"/>
                <a:gd name="connsiteY111" fmla="*/ 682156 h 2983459"/>
                <a:gd name="connsiteX112" fmla="*/ 3034086 w 4041320"/>
                <a:gd name="connsiteY112" fmla="*/ 487623 h 2983459"/>
                <a:gd name="connsiteX113" fmla="*/ 2874871 w 4041320"/>
                <a:gd name="connsiteY113" fmla="*/ 468100 h 2983459"/>
                <a:gd name="connsiteX114" fmla="*/ 2860169 w 4041320"/>
                <a:gd name="connsiteY114" fmla="*/ 467317 h 2983459"/>
                <a:gd name="connsiteX115" fmla="*/ 2860289 w 4041320"/>
                <a:gd name="connsiteY115" fmla="*/ 467001 h 2983459"/>
                <a:gd name="connsiteX116" fmla="*/ 2963672 w 4041320"/>
                <a:gd name="connsiteY116" fmla="*/ 435113 h 2983459"/>
                <a:gd name="connsiteX117" fmla="*/ 2396781 w 4041320"/>
                <a:gd name="connsiteY117" fmla="*/ 87819 h 2983459"/>
                <a:gd name="connsiteX118" fmla="*/ 2373129 w 4041320"/>
                <a:gd name="connsiteY118" fmla="*/ 615 h 2983459"/>
                <a:gd name="connsiteX119" fmla="*/ 2451581 w 4041320"/>
                <a:gd name="connsiteY119" fmla="*/ 7487 h 2983459"/>
                <a:gd name="connsiteX120" fmla="*/ 3026716 w 4041320"/>
                <a:gd name="connsiteY120" fmla="*/ 398450 h 2983459"/>
                <a:gd name="connsiteX121" fmla="*/ 3265817 w 4041320"/>
                <a:gd name="connsiteY121" fmla="*/ 679556 h 2983459"/>
                <a:gd name="connsiteX122" fmla="*/ 3223813 w 4041320"/>
                <a:gd name="connsiteY122" fmla="*/ 782951 h 2983459"/>
                <a:gd name="connsiteX123" fmla="*/ 3398091 w 4041320"/>
                <a:gd name="connsiteY123" fmla="*/ 917242 h 2983459"/>
                <a:gd name="connsiteX124" fmla="*/ 3375674 w 4041320"/>
                <a:gd name="connsiteY124" fmla="*/ 421070 h 2983459"/>
                <a:gd name="connsiteX125" fmla="*/ 3579232 w 4041320"/>
                <a:gd name="connsiteY125" fmla="*/ 291826 h 2983459"/>
                <a:gd name="connsiteX126" fmla="*/ 3737557 w 4041320"/>
                <a:gd name="connsiteY126" fmla="*/ 143197 h 2983459"/>
                <a:gd name="connsiteX127" fmla="*/ 4041279 w 4041320"/>
                <a:gd name="connsiteY127" fmla="*/ 973587 h 2983459"/>
                <a:gd name="connsiteX128" fmla="*/ 3540460 w 4041320"/>
                <a:gd name="connsiteY128" fmla="*/ 1881525 h 2983459"/>
                <a:gd name="connsiteX129" fmla="*/ 3114826 w 4041320"/>
                <a:gd name="connsiteY129" fmla="*/ 1891067 h 2983459"/>
                <a:gd name="connsiteX130" fmla="*/ 3061584 w 4041320"/>
                <a:gd name="connsiteY130" fmla="*/ 1872530 h 2983459"/>
                <a:gd name="connsiteX131" fmla="*/ 3055194 w 4041320"/>
                <a:gd name="connsiteY131" fmla="*/ 1902782 h 2983459"/>
                <a:gd name="connsiteX132" fmla="*/ 2726221 w 4041320"/>
                <a:gd name="connsiteY132" fmla="*/ 2169092 h 2983459"/>
                <a:gd name="connsiteX133" fmla="*/ 2438654 w 4041320"/>
                <a:gd name="connsiteY133" fmla="*/ 2039848 h 2983459"/>
                <a:gd name="connsiteX134" fmla="*/ 2425729 w 4041320"/>
                <a:gd name="connsiteY134" fmla="*/ 2207865 h 2983459"/>
                <a:gd name="connsiteX135" fmla="*/ 2554973 w 4041320"/>
                <a:gd name="connsiteY135" fmla="*/ 2482507 h 2983459"/>
                <a:gd name="connsiteX136" fmla="*/ 2548511 w 4041320"/>
                <a:gd name="connsiteY136" fmla="*/ 2631138 h 2983459"/>
                <a:gd name="connsiteX137" fmla="*/ 2577591 w 4041320"/>
                <a:gd name="connsiteY137" fmla="*/ 2815310 h 2983459"/>
                <a:gd name="connsiteX138" fmla="*/ 2364339 w 4041320"/>
                <a:gd name="connsiteY138" fmla="*/ 2892857 h 2983459"/>
                <a:gd name="connsiteX139" fmla="*/ 2031535 w 4041320"/>
                <a:gd name="connsiteY139" fmla="*/ 2821772 h 2983459"/>
                <a:gd name="connsiteX140" fmla="*/ 2021378 w 4041320"/>
                <a:gd name="connsiteY140" fmla="*/ 2762177 h 2983459"/>
                <a:gd name="connsiteX141" fmla="*/ 2020845 w 4041320"/>
                <a:gd name="connsiteY141" fmla="*/ 2744183 h 2983459"/>
                <a:gd name="connsiteX142" fmla="*/ 1970814 w 4041320"/>
                <a:gd name="connsiteY142" fmla="*/ 2791607 h 2983459"/>
                <a:gd name="connsiteX143" fmla="*/ 1656730 w 4041320"/>
                <a:gd name="connsiteY143" fmla="*/ 2983326 h 2983459"/>
                <a:gd name="connsiteX144" fmla="*/ 1343313 w 4041320"/>
                <a:gd name="connsiteY144" fmla="*/ 2605289 h 2983459"/>
                <a:gd name="connsiteX145" fmla="*/ 1488712 w 4041320"/>
                <a:gd name="connsiteY145" fmla="*/ 2446965 h 2983459"/>
                <a:gd name="connsiteX146" fmla="*/ 1155910 w 4041320"/>
                <a:gd name="connsiteY146" fmla="*/ 2414653 h 2983459"/>
                <a:gd name="connsiteX147" fmla="*/ 1142985 w 4041320"/>
                <a:gd name="connsiteY147" fmla="*/ 2560053 h 2983459"/>
                <a:gd name="connsiteX148" fmla="*/ 1058976 w 4041320"/>
                <a:gd name="connsiteY148" fmla="*/ 2702221 h 2983459"/>
                <a:gd name="connsiteX149" fmla="*/ 991123 w 4041320"/>
                <a:gd name="connsiteY149" fmla="*/ 2957478 h 2983459"/>
                <a:gd name="connsiteX150" fmla="*/ 454762 w 4041320"/>
                <a:gd name="connsiteY150" fmla="*/ 2844389 h 2983459"/>
                <a:gd name="connsiteX151" fmla="*/ 467687 w 4041320"/>
                <a:gd name="connsiteY151" fmla="*/ 2656986 h 2983459"/>
                <a:gd name="connsiteX152" fmla="*/ 338443 w 4041320"/>
                <a:gd name="connsiteY152" fmla="*/ 2682835 h 2983459"/>
                <a:gd name="connsiteX153" fmla="*/ 2409 w 4041320"/>
                <a:gd name="connsiteY153" fmla="*/ 2337107 h 2983459"/>
                <a:gd name="connsiteX154" fmla="*/ 205968 w 4041320"/>
                <a:gd name="connsiteY154" fmla="*/ 1981687 h 2983459"/>
                <a:gd name="connsiteX155" fmla="*/ 225354 w 4041320"/>
                <a:gd name="connsiteY155" fmla="*/ 1626266 h 2983459"/>
                <a:gd name="connsiteX156" fmla="*/ 18564 w 4041320"/>
                <a:gd name="connsiteY156" fmla="*/ 1332238 h 2983459"/>
                <a:gd name="connsiteX157" fmla="*/ 238277 w 4041320"/>
                <a:gd name="connsiteY157" fmla="*/ 928351 h 2983459"/>
                <a:gd name="connsiteX158" fmla="*/ 238279 w 4041320"/>
                <a:gd name="connsiteY158" fmla="*/ 1244997 h 2983459"/>
                <a:gd name="connsiteX159" fmla="*/ 1252843 w 4041320"/>
                <a:gd name="connsiteY159" fmla="*/ 602009 h 2983459"/>
                <a:gd name="connsiteX160" fmla="*/ 1553335 w 4041320"/>
                <a:gd name="connsiteY160" fmla="*/ 382295 h 2983459"/>
                <a:gd name="connsiteX161" fmla="*/ 1633552 w 4041320"/>
                <a:gd name="connsiteY161" fmla="*/ 373882 h 2983459"/>
                <a:gd name="connsiteX162" fmla="*/ 1642848 w 4041320"/>
                <a:gd name="connsiteY162" fmla="*/ 353995 h 2983459"/>
                <a:gd name="connsiteX163" fmla="*/ 1899064 w 4041320"/>
                <a:gd name="connsiteY163" fmla="*/ 107652 h 2983459"/>
                <a:gd name="connsiteX164" fmla="*/ 2373129 w 4041320"/>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060676" h="2983459">
                  <a:moveTo>
                    <a:pt x="2424492" y="2267062"/>
                  </a:moveTo>
                  <a:cubicBezTo>
                    <a:pt x="2364024" y="2506548"/>
                    <a:pt x="2295201" y="2657720"/>
                    <a:pt x="2114194" y="2792182"/>
                  </a:cubicBezTo>
                  <a:cubicBezTo>
                    <a:pt x="2095895" y="2890443"/>
                    <a:pt x="2260591" y="2837931"/>
                    <a:pt x="2333789" y="2837533"/>
                  </a:cubicBezTo>
                  <a:cubicBezTo>
                    <a:pt x="2406988" y="2837135"/>
                    <a:pt x="2533893" y="2856827"/>
                    <a:pt x="2553385" y="2789795"/>
                  </a:cubicBezTo>
                  <a:cubicBezTo>
                    <a:pt x="2566514" y="2743648"/>
                    <a:pt x="2534289" y="2708242"/>
                    <a:pt x="2514001" y="2663289"/>
                  </a:cubicBezTo>
                  <a:cubicBezTo>
                    <a:pt x="2503657" y="2613960"/>
                    <a:pt x="2542046" y="2552696"/>
                    <a:pt x="2527129" y="2486659"/>
                  </a:cubicBezTo>
                  <a:cubicBezTo>
                    <a:pt x="2512211" y="2420621"/>
                    <a:pt x="2468251" y="2316392"/>
                    <a:pt x="2424492" y="2267062"/>
                  </a:cubicBezTo>
                  <a:close/>
                  <a:moveTo>
                    <a:pt x="283436" y="2047468"/>
                  </a:moveTo>
                  <a:cubicBezTo>
                    <a:pt x="218990" y="2121064"/>
                    <a:pt x="100837" y="2261494"/>
                    <a:pt x="100839" y="2318382"/>
                  </a:cubicBezTo>
                  <a:cubicBezTo>
                    <a:pt x="104418" y="2389193"/>
                    <a:pt x="294177" y="2598446"/>
                    <a:pt x="388460" y="2607197"/>
                  </a:cubicBezTo>
                  <a:cubicBezTo>
                    <a:pt x="466432" y="2609185"/>
                    <a:pt x="473991" y="2568212"/>
                    <a:pt x="507806" y="2510528"/>
                  </a:cubicBezTo>
                  <a:cubicBezTo>
                    <a:pt x="399600" y="2357368"/>
                    <a:pt x="354646" y="2279396"/>
                    <a:pt x="283436" y="2047468"/>
                  </a:cubicBezTo>
                  <a:close/>
                  <a:moveTo>
                    <a:pt x="2765820" y="769874"/>
                  </a:moveTo>
                  <a:cubicBezTo>
                    <a:pt x="2765322" y="772163"/>
                    <a:pt x="2727083" y="786383"/>
                    <a:pt x="2712413" y="808065"/>
                  </a:cubicBezTo>
                  <a:cubicBezTo>
                    <a:pt x="2773123" y="828296"/>
                    <a:pt x="2794445" y="847331"/>
                    <a:pt x="2805032" y="920071"/>
                  </a:cubicBezTo>
                  <a:cubicBezTo>
                    <a:pt x="2807890" y="919524"/>
                    <a:pt x="2827881" y="903392"/>
                    <a:pt x="2897100" y="896977"/>
                  </a:cubicBezTo>
                  <a:cubicBezTo>
                    <a:pt x="2739962" y="959832"/>
                    <a:pt x="2660397" y="1027463"/>
                    <a:pt x="2546225" y="1153571"/>
                  </a:cubicBezTo>
                  <a:cubicBezTo>
                    <a:pt x="2582327" y="1082560"/>
                    <a:pt x="2613096" y="1052462"/>
                    <a:pt x="2613342" y="1051580"/>
                  </a:cubicBezTo>
                  <a:cubicBezTo>
                    <a:pt x="2553575" y="1031274"/>
                    <a:pt x="2536771" y="1026484"/>
                    <a:pt x="2509226" y="958442"/>
                  </a:cubicBezTo>
                  <a:cubicBezTo>
                    <a:pt x="2505597" y="960430"/>
                    <a:pt x="2499580" y="957347"/>
                    <a:pt x="2444781" y="1012743"/>
                  </a:cubicBezTo>
                  <a:cubicBezTo>
                    <a:pt x="2541052" y="823382"/>
                    <a:pt x="2631358" y="811248"/>
                    <a:pt x="2765820" y="769874"/>
                  </a:cubicBezTo>
                  <a:close/>
                  <a:moveTo>
                    <a:pt x="2410333" y="550290"/>
                  </a:moveTo>
                  <a:cubicBezTo>
                    <a:pt x="2419704" y="549547"/>
                    <a:pt x="2429863" y="549815"/>
                    <a:pt x="2440902" y="550782"/>
                  </a:cubicBezTo>
                  <a:cubicBezTo>
                    <a:pt x="2470341" y="553362"/>
                    <a:pt x="2506045" y="560920"/>
                    <a:pt x="2549805" y="567584"/>
                  </a:cubicBezTo>
                  <a:cubicBezTo>
                    <a:pt x="2401021" y="591056"/>
                    <a:pt x="2359648" y="674199"/>
                    <a:pt x="2296792" y="820596"/>
                  </a:cubicBezTo>
                  <a:cubicBezTo>
                    <a:pt x="2317678" y="610175"/>
                    <a:pt x="2344731" y="555489"/>
                    <a:pt x="2410333" y="550290"/>
                  </a:cubicBezTo>
                  <a:close/>
                  <a:moveTo>
                    <a:pt x="3783150" y="254893"/>
                  </a:moveTo>
                  <a:cubicBezTo>
                    <a:pt x="3804523" y="282408"/>
                    <a:pt x="3739486" y="385978"/>
                    <a:pt x="3673467" y="441155"/>
                  </a:cubicBezTo>
                  <a:cubicBezTo>
                    <a:pt x="3607447" y="496332"/>
                    <a:pt x="3510178" y="490678"/>
                    <a:pt x="3510555" y="467805"/>
                  </a:cubicBezTo>
                  <a:cubicBezTo>
                    <a:pt x="3510932" y="444933"/>
                    <a:pt x="3614191" y="414594"/>
                    <a:pt x="3659624" y="379108"/>
                  </a:cubicBezTo>
                  <a:cubicBezTo>
                    <a:pt x="3705056" y="343623"/>
                    <a:pt x="3768044" y="241700"/>
                    <a:pt x="3783150" y="254893"/>
                  </a:cubicBezTo>
                  <a:close/>
                  <a:moveTo>
                    <a:pt x="2416137" y="87819"/>
                  </a:moveTo>
                  <a:cubicBezTo>
                    <a:pt x="2189779" y="94581"/>
                    <a:pt x="1906136" y="152662"/>
                    <a:pt x="1745417" y="401696"/>
                  </a:cubicBezTo>
                  <a:cubicBezTo>
                    <a:pt x="1827566" y="400801"/>
                    <a:pt x="1888681" y="401174"/>
                    <a:pt x="1934561" y="406041"/>
                  </a:cubicBezTo>
                  <a:lnTo>
                    <a:pt x="1942233" y="407143"/>
                  </a:lnTo>
                  <a:lnTo>
                    <a:pt x="1910203" y="415856"/>
                  </a:lnTo>
                  <a:cubicBezTo>
                    <a:pt x="1740012" y="456798"/>
                    <a:pt x="1621448" y="450684"/>
                    <a:pt x="1583292" y="483859"/>
                  </a:cubicBezTo>
                  <a:cubicBezTo>
                    <a:pt x="1503514" y="539676"/>
                    <a:pt x="986932" y="1015589"/>
                    <a:pt x="965634" y="1285034"/>
                  </a:cubicBezTo>
                  <a:cubicBezTo>
                    <a:pt x="1020347" y="1428063"/>
                    <a:pt x="1030631" y="1326988"/>
                    <a:pt x="1151445" y="1578898"/>
                  </a:cubicBezTo>
                  <a:lnTo>
                    <a:pt x="1344233" y="1359120"/>
                  </a:lnTo>
                  <a:lnTo>
                    <a:pt x="1118671" y="1825668"/>
                  </a:lnTo>
                  <a:cubicBezTo>
                    <a:pt x="1174917" y="1907802"/>
                    <a:pt x="1213260" y="1951746"/>
                    <a:pt x="1330371" y="1950338"/>
                  </a:cubicBezTo>
                  <a:cubicBezTo>
                    <a:pt x="1455439" y="1933752"/>
                    <a:pt x="1570959" y="1831237"/>
                    <a:pt x="1691253" y="1771687"/>
                  </a:cubicBezTo>
                  <a:cubicBezTo>
                    <a:pt x="1810140" y="1722205"/>
                    <a:pt x="1845484" y="1756264"/>
                    <a:pt x="1922599" y="1748552"/>
                  </a:cubicBezTo>
                  <a:cubicBezTo>
                    <a:pt x="2085093" y="1307801"/>
                    <a:pt x="1829877" y="1309820"/>
                    <a:pt x="2005498" y="830879"/>
                  </a:cubicBezTo>
                  <a:cubicBezTo>
                    <a:pt x="1943071" y="1217742"/>
                    <a:pt x="2190942" y="1217925"/>
                    <a:pt x="2015138" y="1866154"/>
                  </a:cubicBezTo>
                  <a:lnTo>
                    <a:pt x="1987126" y="1861564"/>
                  </a:lnTo>
                  <a:lnTo>
                    <a:pt x="1951657" y="1852495"/>
                  </a:lnTo>
                  <a:lnTo>
                    <a:pt x="1915327" y="1846824"/>
                  </a:lnTo>
                  <a:lnTo>
                    <a:pt x="1905145" y="1844465"/>
                  </a:lnTo>
                  <a:cubicBezTo>
                    <a:pt x="1877647" y="1839043"/>
                    <a:pt x="1848722" y="1836138"/>
                    <a:pt x="1815161" y="1841415"/>
                  </a:cubicBezTo>
                  <a:lnTo>
                    <a:pt x="1802057" y="1844470"/>
                  </a:lnTo>
                  <a:lnTo>
                    <a:pt x="1794144" y="1845158"/>
                  </a:lnTo>
                  <a:cubicBezTo>
                    <a:pt x="1618687" y="1872477"/>
                    <a:pt x="1554166" y="2027178"/>
                    <a:pt x="1272809" y="2057015"/>
                  </a:cubicBezTo>
                  <a:cubicBezTo>
                    <a:pt x="1188919" y="2040655"/>
                    <a:pt x="1054775" y="1917387"/>
                    <a:pt x="975910" y="1821531"/>
                  </a:cubicBezTo>
                  <a:lnTo>
                    <a:pt x="969826" y="1813649"/>
                  </a:lnTo>
                  <a:lnTo>
                    <a:pt x="992712" y="1775406"/>
                  </a:lnTo>
                  <a:cubicBezTo>
                    <a:pt x="1017162" y="1737318"/>
                    <a:pt x="1043915" y="1698382"/>
                    <a:pt x="1073503" y="1658401"/>
                  </a:cubicBezTo>
                  <a:cubicBezTo>
                    <a:pt x="1021787" y="1519563"/>
                    <a:pt x="885334" y="1471426"/>
                    <a:pt x="846746" y="1299172"/>
                  </a:cubicBezTo>
                  <a:cubicBezTo>
                    <a:pt x="909204" y="1120949"/>
                    <a:pt x="934664" y="1004786"/>
                    <a:pt x="1248940" y="685736"/>
                  </a:cubicBezTo>
                  <a:cubicBezTo>
                    <a:pt x="413523" y="805479"/>
                    <a:pt x="416003" y="1478035"/>
                    <a:pt x="185024" y="1315433"/>
                  </a:cubicBezTo>
                  <a:lnTo>
                    <a:pt x="136852" y="1272061"/>
                  </a:lnTo>
                  <a:lnTo>
                    <a:pt x="150936" y="1264158"/>
                  </a:lnTo>
                  <a:cubicBezTo>
                    <a:pt x="236066" y="1206816"/>
                    <a:pt x="135250" y="1124231"/>
                    <a:pt x="203475" y="999615"/>
                  </a:cubicBezTo>
                  <a:cubicBezTo>
                    <a:pt x="65979" y="1059486"/>
                    <a:pt x="5237" y="1216214"/>
                    <a:pt x="67622" y="1270717"/>
                  </a:cubicBezTo>
                  <a:lnTo>
                    <a:pt x="78636" y="1276004"/>
                  </a:lnTo>
                  <a:lnTo>
                    <a:pt x="80271" y="1291713"/>
                  </a:lnTo>
                  <a:cubicBezTo>
                    <a:pt x="93977" y="1403822"/>
                    <a:pt x="130676" y="1528016"/>
                    <a:pt x="341916" y="1476996"/>
                  </a:cubicBezTo>
                  <a:cubicBezTo>
                    <a:pt x="251063" y="1959101"/>
                    <a:pt x="456263" y="2198152"/>
                    <a:pt x="585737" y="2422013"/>
                  </a:cubicBezTo>
                  <a:lnTo>
                    <a:pt x="598608" y="2446757"/>
                  </a:lnTo>
                  <a:lnTo>
                    <a:pt x="598155" y="2458370"/>
                  </a:lnTo>
                  <a:cubicBezTo>
                    <a:pt x="594258" y="2526714"/>
                    <a:pt x="584486" y="2574078"/>
                    <a:pt x="579414" y="2638226"/>
                  </a:cubicBezTo>
                  <a:cubicBezTo>
                    <a:pt x="564694" y="2688749"/>
                    <a:pt x="528493" y="2683180"/>
                    <a:pt x="535256" y="2789795"/>
                  </a:cubicBezTo>
                  <a:cubicBezTo>
                    <a:pt x="539632" y="2856231"/>
                    <a:pt x="929494" y="2963244"/>
                    <a:pt x="992348" y="2878111"/>
                  </a:cubicBezTo>
                  <a:cubicBezTo>
                    <a:pt x="1010649" y="2848673"/>
                    <a:pt x="1002692" y="2781043"/>
                    <a:pt x="1007864" y="2732510"/>
                  </a:cubicBezTo>
                  <a:cubicBezTo>
                    <a:pt x="1015820" y="2678406"/>
                    <a:pt x="1085836" y="2619529"/>
                    <a:pt x="1096179" y="2542750"/>
                  </a:cubicBezTo>
                  <a:cubicBezTo>
                    <a:pt x="1102942" y="2481686"/>
                    <a:pt x="1102246" y="2412564"/>
                    <a:pt x="1099909" y="2340609"/>
                  </a:cubicBezTo>
                  <a:lnTo>
                    <a:pt x="1097124" y="2264619"/>
                  </a:lnTo>
                  <a:lnTo>
                    <a:pt x="1118381" y="2289370"/>
                  </a:lnTo>
                  <a:cubicBezTo>
                    <a:pt x="1255827" y="2429553"/>
                    <a:pt x="1547353" y="2476763"/>
                    <a:pt x="1645166" y="2259902"/>
                  </a:cubicBezTo>
                  <a:cubicBezTo>
                    <a:pt x="1646360" y="2329520"/>
                    <a:pt x="1669036" y="2356174"/>
                    <a:pt x="1657101" y="2443694"/>
                  </a:cubicBezTo>
                  <a:cubicBezTo>
                    <a:pt x="1622889" y="2498991"/>
                    <a:pt x="1470525" y="2511323"/>
                    <a:pt x="1429152" y="2613164"/>
                  </a:cubicBezTo>
                  <a:cubicBezTo>
                    <a:pt x="1416819" y="2655731"/>
                    <a:pt x="1578732" y="2910732"/>
                    <a:pt x="1682163" y="2919882"/>
                  </a:cubicBezTo>
                  <a:cubicBezTo>
                    <a:pt x="1757352" y="2928633"/>
                    <a:pt x="1896985" y="2781044"/>
                    <a:pt x="2151191" y="2548718"/>
                  </a:cubicBezTo>
                  <a:cubicBezTo>
                    <a:pt x="2190544" y="2512751"/>
                    <a:pt x="2339358" y="2230463"/>
                    <a:pt x="2406590" y="1988988"/>
                  </a:cubicBezTo>
                  <a:cubicBezTo>
                    <a:pt x="2338060" y="1954571"/>
                    <a:pt x="2238748" y="1872582"/>
                    <a:pt x="2180963" y="1744629"/>
                  </a:cubicBezTo>
                  <a:lnTo>
                    <a:pt x="2178366" y="1737830"/>
                  </a:lnTo>
                  <a:lnTo>
                    <a:pt x="2213401" y="1759883"/>
                  </a:lnTo>
                  <a:cubicBezTo>
                    <a:pt x="2301567" y="1818624"/>
                    <a:pt x="2391076" y="1883070"/>
                    <a:pt x="2469843" y="1901867"/>
                  </a:cubicBezTo>
                  <a:cubicBezTo>
                    <a:pt x="2527925" y="1968699"/>
                    <a:pt x="2595554" y="2074917"/>
                    <a:pt x="2755078" y="2095206"/>
                  </a:cubicBezTo>
                  <a:cubicBezTo>
                    <a:pt x="2891132" y="2118279"/>
                    <a:pt x="2987802" y="1989783"/>
                    <a:pt x="3035540" y="1849354"/>
                  </a:cubicBezTo>
                  <a:lnTo>
                    <a:pt x="2991382" y="1845774"/>
                  </a:lnTo>
                  <a:cubicBezTo>
                    <a:pt x="2788496" y="2185908"/>
                    <a:pt x="2574070" y="1875704"/>
                    <a:pt x="2619518" y="1549438"/>
                  </a:cubicBezTo>
                  <a:lnTo>
                    <a:pt x="2631886" y="1485537"/>
                  </a:lnTo>
                  <a:lnTo>
                    <a:pt x="2655332" y="1511089"/>
                  </a:lnTo>
                  <a:cubicBezTo>
                    <a:pt x="3060371" y="1923874"/>
                    <a:pt x="3414538" y="1863526"/>
                    <a:pt x="3615559" y="1753877"/>
                  </a:cubicBezTo>
                  <a:cubicBezTo>
                    <a:pt x="4166139" y="1414539"/>
                    <a:pt x="4004823" y="243417"/>
                    <a:pt x="3774288" y="186873"/>
                  </a:cubicBezTo>
                  <a:cubicBezTo>
                    <a:pt x="3721578" y="173944"/>
                    <a:pt x="3684780" y="309799"/>
                    <a:pt x="3650169" y="330088"/>
                  </a:cubicBezTo>
                  <a:cubicBezTo>
                    <a:pt x="3543952" y="386180"/>
                    <a:pt x="3497407" y="377825"/>
                    <a:pt x="3468765" y="421983"/>
                  </a:cubicBezTo>
                  <a:cubicBezTo>
                    <a:pt x="3412075" y="504779"/>
                    <a:pt x="3620767" y="984072"/>
                    <a:pt x="3355340" y="1235418"/>
                  </a:cubicBezTo>
                  <a:lnTo>
                    <a:pt x="3335533" y="1251046"/>
                  </a:lnTo>
                  <a:lnTo>
                    <a:pt x="3339703" y="1243005"/>
                  </a:lnTo>
                  <a:cubicBezTo>
                    <a:pt x="3389995" y="1145813"/>
                    <a:pt x="3442806" y="1034524"/>
                    <a:pt x="3382834" y="987681"/>
                  </a:cubicBezTo>
                  <a:cubicBezTo>
                    <a:pt x="3312421" y="931589"/>
                    <a:pt x="3268263" y="974553"/>
                    <a:pt x="3214558" y="1019904"/>
                  </a:cubicBezTo>
                  <a:cubicBezTo>
                    <a:pt x="3249168" y="980520"/>
                    <a:pt x="3290939" y="973359"/>
                    <a:pt x="3232459" y="880270"/>
                  </a:cubicBezTo>
                  <a:cubicBezTo>
                    <a:pt x="3185915" y="848842"/>
                    <a:pt x="3160852" y="856799"/>
                    <a:pt x="3074924" y="879076"/>
                  </a:cubicBezTo>
                  <a:cubicBezTo>
                    <a:pt x="3129425" y="838500"/>
                    <a:pt x="3146929" y="854013"/>
                    <a:pt x="3120275" y="775246"/>
                  </a:cubicBezTo>
                  <a:cubicBezTo>
                    <a:pt x="3083875" y="726314"/>
                    <a:pt x="3065600" y="730416"/>
                    <a:pt x="3029200" y="733176"/>
                  </a:cubicBezTo>
                  <a:lnTo>
                    <a:pt x="3003959" y="733348"/>
                  </a:lnTo>
                  <a:lnTo>
                    <a:pt x="3024714" y="725896"/>
                  </a:lnTo>
                  <a:cubicBezTo>
                    <a:pt x="3036352" y="721981"/>
                    <a:pt x="3046878" y="718805"/>
                    <a:pt x="3055829" y="716766"/>
                  </a:cubicBezTo>
                  <a:cubicBezTo>
                    <a:pt x="3127436" y="700456"/>
                    <a:pt x="3205806" y="722932"/>
                    <a:pt x="3206204" y="682156"/>
                  </a:cubicBezTo>
                  <a:cubicBezTo>
                    <a:pt x="3214956" y="637601"/>
                    <a:pt x="3103169" y="498762"/>
                    <a:pt x="3053442" y="487623"/>
                  </a:cubicBezTo>
                  <a:cubicBezTo>
                    <a:pt x="3026887" y="479269"/>
                    <a:pt x="2957368" y="472258"/>
                    <a:pt x="2894227" y="468100"/>
                  </a:cubicBezTo>
                  <a:lnTo>
                    <a:pt x="2879525" y="467317"/>
                  </a:lnTo>
                  <a:lnTo>
                    <a:pt x="2879645" y="467001"/>
                  </a:lnTo>
                  <a:cubicBezTo>
                    <a:pt x="2894638" y="446301"/>
                    <a:pt x="2944539" y="438693"/>
                    <a:pt x="2983028" y="435113"/>
                  </a:cubicBezTo>
                  <a:cubicBezTo>
                    <a:pt x="2821514" y="221883"/>
                    <a:pt x="2603907" y="85034"/>
                    <a:pt x="2416137" y="87819"/>
                  </a:cubicBezTo>
                  <a:close/>
                  <a:moveTo>
                    <a:pt x="2392485" y="615"/>
                  </a:moveTo>
                  <a:cubicBezTo>
                    <a:pt x="2418432" y="1614"/>
                    <a:pt x="2444617" y="3852"/>
                    <a:pt x="2470937" y="7487"/>
                  </a:cubicBezTo>
                  <a:cubicBezTo>
                    <a:pt x="2681497" y="36566"/>
                    <a:pt x="2952370" y="257358"/>
                    <a:pt x="3046072" y="398450"/>
                  </a:cubicBezTo>
                  <a:cubicBezTo>
                    <a:pt x="3172085" y="432916"/>
                    <a:pt x="3252323" y="615472"/>
                    <a:pt x="3285173" y="679556"/>
                  </a:cubicBezTo>
                  <a:cubicBezTo>
                    <a:pt x="3318023" y="743640"/>
                    <a:pt x="3279787" y="780258"/>
                    <a:pt x="3243169" y="782951"/>
                  </a:cubicBezTo>
                  <a:cubicBezTo>
                    <a:pt x="3242630" y="790759"/>
                    <a:pt x="3356122" y="881498"/>
                    <a:pt x="3417447" y="917242"/>
                  </a:cubicBezTo>
                  <a:cubicBezTo>
                    <a:pt x="3464903" y="710924"/>
                    <a:pt x="3396040" y="572459"/>
                    <a:pt x="3395030" y="421070"/>
                  </a:cubicBezTo>
                  <a:cubicBezTo>
                    <a:pt x="3467191" y="295058"/>
                    <a:pt x="3526427" y="340292"/>
                    <a:pt x="3598588" y="291826"/>
                  </a:cubicBezTo>
                  <a:cubicBezTo>
                    <a:pt x="3641669" y="242283"/>
                    <a:pt x="3681522" y="137811"/>
                    <a:pt x="3756913" y="143197"/>
                  </a:cubicBezTo>
                  <a:cubicBezTo>
                    <a:pt x="3888310" y="148582"/>
                    <a:pt x="4055250" y="393068"/>
                    <a:pt x="4060635" y="973587"/>
                  </a:cubicBezTo>
                  <a:cubicBezTo>
                    <a:pt x="4063866" y="1434556"/>
                    <a:pt x="3879694" y="1743665"/>
                    <a:pt x="3559816" y="1881525"/>
                  </a:cubicBezTo>
                  <a:cubicBezTo>
                    <a:pt x="3396242" y="1925145"/>
                    <a:pt x="3255841" y="1922418"/>
                    <a:pt x="3134182" y="1891067"/>
                  </a:cubicBezTo>
                  <a:lnTo>
                    <a:pt x="3080940" y="1872530"/>
                  </a:lnTo>
                  <a:lnTo>
                    <a:pt x="3074550" y="1902782"/>
                  </a:lnTo>
                  <a:cubicBezTo>
                    <a:pt x="3009628" y="2151834"/>
                    <a:pt x="2827096" y="2170977"/>
                    <a:pt x="2745577" y="2169092"/>
                  </a:cubicBezTo>
                  <a:cubicBezTo>
                    <a:pt x="2652413" y="2166938"/>
                    <a:pt x="2514554" y="2080775"/>
                    <a:pt x="2458010" y="2039848"/>
                  </a:cubicBezTo>
                  <a:cubicBezTo>
                    <a:pt x="2456395" y="2102315"/>
                    <a:pt x="2470934" y="2124396"/>
                    <a:pt x="2445085" y="2207865"/>
                  </a:cubicBezTo>
                  <a:cubicBezTo>
                    <a:pt x="2512939" y="2252562"/>
                    <a:pt x="2553865" y="2411962"/>
                    <a:pt x="2574329" y="2482507"/>
                  </a:cubicBezTo>
                  <a:cubicBezTo>
                    <a:pt x="2594793" y="2553052"/>
                    <a:pt x="2569483" y="2569209"/>
                    <a:pt x="2567867" y="2631138"/>
                  </a:cubicBezTo>
                  <a:cubicBezTo>
                    <a:pt x="2566252" y="2693067"/>
                    <a:pt x="2630874" y="2742610"/>
                    <a:pt x="2596947" y="2815310"/>
                  </a:cubicBezTo>
                  <a:cubicBezTo>
                    <a:pt x="2563020" y="2888010"/>
                    <a:pt x="2474704" y="2891780"/>
                    <a:pt x="2383695" y="2892857"/>
                  </a:cubicBezTo>
                  <a:cubicBezTo>
                    <a:pt x="2292686" y="2893934"/>
                    <a:pt x="2089126" y="2956401"/>
                    <a:pt x="2050891" y="2821772"/>
                  </a:cubicBezTo>
                  <a:cubicBezTo>
                    <a:pt x="2046112" y="2804944"/>
                    <a:pt x="2042763" y="2784892"/>
                    <a:pt x="2040734" y="2762177"/>
                  </a:cubicBezTo>
                  <a:cubicBezTo>
                    <a:pt x="2040556" y="2756179"/>
                    <a:pt x="2040379" y="2750181"/>
                    <a:pt x="2040201" y="2744183"/>
                  </a:cubicBezTo>
                  <a:lnTo>
                    <a:pt x="1990170" y="2791607"/>
                  </a:lnTo>
                  <a:cubicBezTo>
                    <a:pt x="1875799" y="2899267"/>
                    <a:pt x="1772682" y="2987365"/>
                    <a:pt x="1676086" y="2983326"/>
                  </a:cubicBezTo>
                  <a:cubicBezTo>
                    <a:pt x="1515070" y="2951015"/>
                    <a:pt x="1390672" y="2694682"/>
                    <a:pt x="1362669" y="2605289"/>
                  </a:cubicBezTo>
                  <a:cubicBezTo>
                    <a:pt x="1334666" y="2515896"/>
                    <a:pt x="1425674" y="2499201"/>
                    <a:pt x="1508068" y="2446965"/>
                  </a:cubicBezTo>
                  <a:cubicBezTo>
                    <a:pt x="1425675" y="2494893"/>
                    <a:pt x="1202731" y="2455580"/>
                    <a:pt x="1175266" y="2414653"/>
                  </a:cubicBezTo>
                  <a:cubicBezTo>
                    <a:pt x="1183343" y="2499738"/>
                    <a:pt x="1178497" y="2512125"/>
                    <a:pt x="1162341" y="2560053"/>
                  </a:cubicBezTo>
                  <a:cubicBezTo>
                    <a:pt x="1146185" y="2607981"/>
                    <a:pt x="1103642" y="2635984"/>
                    <a:pt x="1078332" y="2702221"/>
                  </a:cubicBezTo>
                  <a:cubicBezTo>
                    <a:pt x="1053022" y="2768459"/>
                    <a:pt x="1111181" y="2933783"/>
                    <a:pt x="1010479" y="2957478"/>
                  </a:cubicBezTo>
                  <a:cubicBezTo>
                    <a:pt x="909777" y="2981173"/>
                    <a:pt x="596899" y="2972017"/>
                    <a:pt x="474118" y="2844389"/>
                  </a:cubicBezTo>
                  <a:cubicBezTo>
                    <a:pt x="422421" y="2781383"/>
                    <a:pt x="506429" y="2683912"/>
                    <a:pt x="487043" y="2656986"/>
                  </a:cubicBezTo>
                  <a:cubicBezTo>
                    <a:pt x="467657" y="2630060"/>
                    <a:pt x="435345" y="2736148"/>
                    <a:pt x="357799" y="2682835"/>
                  </a:cubicBezTo>
                  <a:cubicBezTo>
                    <a:pt x="280253" y="2629522"/>
                    <a:pt x="43844" y="2453965"/>
                    <a:pt x="21765" y="2337107"/>
                  </a:cubicBezTo>
                  <a:cubicBezTo>
                    <a:pt x="-314" y="2220249"/>
                    <a:pt x="134315" y="2097468"/>
                    <a:pt x="225324" y="1981687"/>
                  </a:cubicBezTo>
                  <a:cubicBezTo>
                    <a:pt x="203245" y="1856212"/>
                    <a:pt x="194090" y="1772202"/>
                    <a:pt x="244710" y="1626266"/>
                  </a:cubicBezTo>
                  <a:cubicBezTo>
                    <a:pt x="176857" y="1584801"/>
                    <a:pt x="29304" y="1526104"/>
                    <a:pt x="37920" y="1332238"/>
                  </a:cubicBezTo>
                  <a:cubicBezTo>
                    <a:pt x="-108556" y="1080213"/>
                    <a:pt x="213475" y="945045"/>
                    <a:pt x="257633" y="928351"/>
                  </a:cubicBezTo>
                  <a:cubicBezTo>
                    <a:pt x="216166" y="1054903"/>
                    <a:pt x="306640" y="1143218"/>
                    <a:pt x="257635" y="1244997"/>
                  </a:cubicBezTo>
                  <a:cubicBezTo>
                    <a:pt x="728837" y="645630"/>
                    <a:pt x="1054100" y="607394"/>
                    <a:pt x="1272199" y="602009"/>
                  </a:cubicBezTo>
                  <a:cubicBezTo>
                    <a:pt x="1441831" y="451225"/>
                    <a:pt x="1456372" y="411913"/>
                    <a:pt x="1572691" y="382295"/>
                  </a:cubicBezTo>
                  <a:lnTo>
                    <a:pt x="1652908" y="373882"/>
                  </a:lnTo>
                  <a:lnTo>
                    <a:pt x="1662204" y="353995"/>
                  </a:lnTo>
                  <a:cubicBezTo>
                    <a:pt x="1733591" y="212200"/>
                    <a:pt x="1795908" y="167966"/>
                    <a:pt x="1918420" y="107652"/>
                  </a:cubicBezTo>
                  <a:cubicBezTo>
                    <a:pt x="2040933" y="47338"/>
                    <a:pt x="2210859" y="-6379"/>
                    <a:pt x="2392485" y="615"/>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kern="0">
                <a:solidFill>
                  <a:schemeClr val="tx1"/>
                </a:solidFill>
              </a:endParaRPr>
            </a:p>
          </p:txBody>
        </p:sp>
        <p:pic>
          <p:nvPicPr>
            <p:cNvPr id="7" name="Picture 6"/>
            <p:cNvPicPr>
              <a:picLocks noChangeAspect="1"/>
            </p:cNvPicPr>
            <p:nvPr/>
          </p:nvPicPr>
          <p:blipFill>
            <a:blip r:embed="rId4">
              <a:duotone>
                <a:prstClr val="black"/>
                <a:schemeClr val="bg2">
                  <a:tint val="45000"/>
                  <a:satMod val="400000"/>
                </a:schemeClr>
              </a:duotone>
            </a:blip>
            <a:stretch>
              <a:fillRect/>
            </a:stretch>
          </p:blipFill>
          <p:spPr>
            <a:xfrm>
              <a:off x="1118512" y="5129376"/>
              <a:ext cx="717487" cy="375283"/>
            </a:xfrm>
            <a:prstGeom prst="rect">
              <a:avLst/>
            </a:prstGeom>
          </p:spPr>
        </p:pic>
        <p:sp>
          <p:nvSpPr>
            <p:cNvPr id="8" name="Cross 7"/>
            <p:cNvSpPr/>
            <p:nvPr/>
          </p:nvSpPr>
          <p:spPr bwMode="auto">
            <a:xfrm>
              <a:off x="2042441" y="5202092"/>
              <a:ext cx="229849" cy="229849"/>
            </a:xfrm>
            <a:prstGeom prst="plus">
              <a:avLst>
                <a:gd name="adj" fmla="val 47102"/>
              </a:avLst>
            </a:prstGeom>
            <a:solidFill>
              <a:srgbClr val="002050"/>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a:endParaRPr lang="en-US" sz="2448"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6825135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77500" lnSpcReduction="20000"/>
          </a:bodyPr>
          <a:lstStyle/>
          <a:p>
            <a:r>
              <a:rPr lang="en-US" sz="5507" dirty="0">
                <a:solidFill>
                  <a:schemeClr val="tx1"/>
                </a:solidFill>
              </a:rPr>
              <a:t>HDInsight allows you to add Hadoop projects</a:t>
            </a:r>
            <a:endParaRPr lang="en-US" dirty="0">
              <a:solidFill>
                <a:schemeClr val="tx1"/>
              </a:solidFill>
            </a:endParaRPr>
          </a:p>
        </p:txBody>
      </p:sp>
      <p:sp>
        <p:nvSpPr>
          <p:cNvPr id="3" name="Freeform 61"/>
          <p:cNvSpPr>
            <a:spLocks/>
          </p:cNvSpPr>
          <p:nvPr/>
        </p:nvSpPr>
        <p:spPr bwMode="auto">
          <a:xfrm>
            <a:off x="2374023" y="4154479"/>
            <a:ext cx="2193185" cy="1490889"/>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187"/>
            <a:endParaRPr lang="en-US" dirty="0">
              <a:solidFill>
                <a:srgbClr val="000000"/>
              </a:solidFill>
              <a:latin typeface="Segoe UI"/>
            </a:endParaRPr>
          </a:p>
        </p:txBody>
      </p:sp>
      <p:sp>
        <p:nvSpPr>
          <p:cNvPr id="4" name="Freeform 5"/>
          <p:cNvSpPr>
            <a:spLocks noEditPoints="1"/>
          </p:cNvSpPr>
          <p:nvPr/>
        </p:nvSpPr>
        <p:spPr bwMode="auto">
          <a:xfrm>
            <a:off x="2763191" y="4489506"/>
            <a:ext cx="1312774" cy="988820"/>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5665" tIns="140532" rIns="175665" bIns="140532" numCol="1" spcCol="0" rtlCol="0" fromWordArt="0" anchor="t" anchorCtr="0" forceAA="0" compatLnSpc="1">
            <a:prstTxWarp prst="textNoShape">
              <a:avLst/>
            </a:prstTxWarp>
            <a:noAutofit/>
          </a:bodyPr>
          <a:lstStyle/>
          <a:p>
            <a:pPr algn="ctr" defTabSz="895567">
              <a:lnSpc>
                <a:spcPct val="90000"/>
              </a:lnSpc>
            </a:pPr>
            <a:endParaRPr lang="en-US" sz="115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7" descr="\\MAGNUM\Projects\Microsoft\Cloud Power FY12\Design\Icons\PNGs\Repair.png"/>
          <p:cNvPicPr>
            <a:picLocks noChangeAspect="1" noChangeArrowheads="1"/>
          </p:cNvPicPr>
          <p:nvPr/>
        </p:nvPicPr>
        <p:blipFill>
          <a:blip r:embed="rId3" cstate="print"/>
          <a:srcRect/>
          <a:stretch>
            <a:fillRect/>
          </a:stretch>
        </p:blipFill>
        <p:spPr bwMode="auto">
          <a:xfrm>
            <a:off x="4940843" y="4424144"/>
            <a:ext cx="951555" cy="951555"/>
          </a:xfrm>
          <a:prstGeom prst="rect">
            <a:avLst/>
          </a:prstGeom>
          <a:noFill/>
        </p:spPr>
      </p:pic>
      <p:sp>
        <p:nvSpPr>
          <p:cNvPr id="6" name="TextBox 5"/>
          <p:cNvSpPr txBox="1"/>
          <p:nvPr/>
        </p:nvSpPr>
        <p:spPr>
          <a:xfrm>
            <a:off x="7331440" y="5850756"/>
            <a:ext cx="1922796" cy="973324"/>
          </a:xfrm>
          <a:prstGeom prst="rect">
            <a:avLst/>
          </a:prstGeom>
          <a:noFill/>
        </p:spPr>
        <p:txBody>
          <a:bodyPr wrap="square" lIns="182854" tIns="146283" rIns="182854" bIns="146283" rtlCol="0">
            <a:spAutoFit/>
          </a:bodyPr>
          <a:lstStyle/>
          <a:p>
            <a:pPr>
              <a:lnSpc>
                <a:spcPct val="90000"/>
              </a:lnSpc>
              <a:spcAft>
                <a:spcPts val="600"/>
              </a:spcAft>
            </a:pPr>
            <a:r>
              <a:rPr lang="en-US" sz="4799" dirty="0">
                <a:gradFill>
                  <a:gsLst>
                    <a:gs pos="2917">
                      <a:srgbClr val="000000"/>
                    </a:gs>
                    <a:gs pos="30000">
                      <a:srgbClr val="000000"/>
                    </a:gs>
                  </a:gsLst>
                  <a:lin ang="5400000" scaled="0"/>
                </a:gradFill>
              </a:rPr>
              <a:t>…</a:t>
            </a:r>
            <a:endParaRPr lang="en-US" dirty="0">
              <a:gradFill>
                <a:gsLst>
                  <a:gs pos="2917">
                    <a:srgbClr val="000000"/>
                  </a:gs>
                  <a:gs pos="30000">
                    <a:srgbClr val="000000"/>
                  </a:gs>
                </a:gsLst>
                <a:lin ang="5400000" scaled="0"/>
              </a:gra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036" y="3834366"/>
            <a:ext cx="3166224" cy="2131113"/>
          </a:xfrm>
          <a:prstGeom prst="rect">
            <a:avLst/>
          </a:prstGeom>
        </p:spPr>
      </p:pic>
      <p:sp>
        <p:nvSpPr>
          <p:cNvPr id="8" name="Text Placeholder 2"/>
          <p:cNvSpPr txBox="1">
            <a:spLocks/>
          </p:cNvSpPr>
          <p:nvPr/>
        </p:nvSpPr>
        <p:spPr>
          <a:xfrm>
            <a:off x="391213" y="1334347"/>
            <a:ext cx="12488312" cy="1656103"/>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Add Hadoop projects to HDInsight</a:t>
            </a:r>
          </a:p>
          <a:p>
            <a:pPr lvl="1"/>
            <a:r>
              <a:rPr lang="en-US" dirty="0"/>
              <a:t>Modify HDInsight clusters with custom script</a:t>
            </a:r>
          </a:p>
          <a:p>
            <a:pPr lvl="1"/>
            <a:r>
              <a:rPr lang="en-US" dirty="0"/>
              <a:t>Add Apache Hadoop projects to HDInsight</a:t>
            </a:r>
          </a:p>
          <a:p>
            <a:pPr lvl="1"/>
            <a:r>
              <a:rPr lang="en-US" dirty="0"/>
              <a:t>Documented for Spark, R, Giraph, Solr</a:t>
            </a:r>
          </a:p>
        </p:txBody>
      </p:sp>
    </p:spTree>
    <p:extLst>
      <p:ext uri="{BB962C8B-B14F-4D97-AF65-F5344CB8AC3E}">
        <p14:creationId xmlns:p14="http://schemas.microsoft.com/office/powerpoint/2010/main" val="222713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1770" y="281684"/>
            <a:ext cx="10971244" cy="1024684"/>
          </a:xfrm>
        </p:spPr>
        <p:txBody>
          <a:bodyPr/>
          <a:lstStyle/>
          <a:p>
            <a:r>
              <a:rPr lang="en-US" dirty="0">
                <a:solidFill>
                  <a:schemeClr val="tx1"/>
                </a:solidFill>
              </a:rPr>
              <a:t>Microsoft makes Hadoop easier</a:t>
            </a:r>
          </a:p>
        </p:txBody>
      </p:sp>
      <p:sp>
        <p:nvSpPr>
          <p:cNvPr id="3" name="Text Placeholder 2"/>
          <p:cNvSpPr txBox="1">
            <a:spLocks/>
          </p:cNvSpPr>
          <p:nvPr/>
        </p:nvSpPr>
        <p:spPr>
          <a:xfrm>
            <a:off x="427859" y="1068342"/>
            <a:ext cx="12488312" cy="1823650"/>
          </a:xfrm>
          <a:prstGeom prst="rect">
            <a:avLst/>
          </a:prstGeom>
        </p:spPr>
        <p:txBody>
          <a:bodyPr vert="horz" wrap="square" lIns="149217" tIns="93260" rIns="149217" bIns="9326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buNone/>
            </a:pPr>
            <a:r>
              <a:rPr lang="en-US" sz="3599" dirty="0">
                <a:solidFill>
                  <a:schemeClr val="accent2"/>
                </a:solidFill>
                <a:latin typeface="+mn-lt"/>
              </a:rPr>
              <a:t>Deep Visual Studio integration</a:t>
            </a:r>
          </a:p>
          <a:p>
            <a:pPr marL="241207" lvl="1" indent="0">
              <a:buNone/>
            </a:pPr>
            <a:r>
              <a:rPr lang="en-US" sz="1632" dirty="0">
                <a:solidFill>
                  <a:schemeClr val="tx1"/>
                </a:solidFill>
              </a:rPr>
              <a:t>Debug Hive jobs through Yarn logs or troubleshoot Storm topologies</a:t>
            </a:r>
          </a:p>
          <a:p>
            <a:pPr marL="241207" lvl="1" indent="0">
              <a:buNone/>
            </a:pPr>
            <a:r>
              <a:rPr lang="en-US" sz="1632" dirty="0">
                <a:solidFill>
                  <a:schemeClr val="tx1"/>
                </a:solidFill>
              </a:rPr>
              <a:t>Visualize Hadoop clusters, tables, and storage</a:t>
            </a:r>
          </a:p>
          <a:p>
            <a:pPr marL="241207" lvl="1" indent="0">
              <a:buNone/>
            </a:pPr>
            <a:r>
              <a:rPr lang="en-US" sz="1632" dirty="0">
                <a:solidFill>
                  <a:schemeClr val="tx1"/>
                </a:solidFill>
              </a:rPr>
              <a:t>Submit Hive queries, Storm topologies (C# or Java spouts/bolts)</a:t>
            </a:r>
          </a:p>
          <a:p>
            <a:pPr marL="241207" lvl="1" indent="0">
              <a:buNone/>
            </a:pPr>
            <a:r>
              <a:rPr lang="en-US" sz="1632" dirty="0">
                <a:solidFill>
                  <a:schemeClr val="tx1"/>
                </a:solidFill>
              </a:rPr>
              <a:t>IntelliSense</a:t>
            </a:r>
          </a:p>
        </p:txBody>
      </p:sp>
      <p:pic>
        <p:nvPicPr>
          <p:cNvPr id="4" name="Picture 3"/>
          <p:cNvPicPr>
            <a:picLocks noChangeAspect="1"/>
          </p:cNvPicPr>
          <p:nvPr/>
        </p:nvPicPr>
        <p:blipFill>
          <a:blip r:embed="rId3"/>
          <a:stretch>
            <a:fillRect/>
          </a:stretch>
        </p:blipFill>
        <p:spPr>
          <a:xfrm>
            <a:off x="485866" y="2910397"/>
            <a:ext cx="6629536" cy="3883490"/>
          </a:xfrm>
          <a:prstGeom prst="rect">
            <a:avLst/>
          </a:prstGeom>
          <a:ln w="63500">
            <a:solidFill>
              <a:schemeClr val="accent2"/>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544826" y="2781451"/>
            <a:ext cx="4612738" cy="4081818"/>
          </a:xfrm>
          <a:prstGeom prst="rect">
            <a:avLst/>
          </a:prstGeom>
          <a:ln w="63500">
            <a:solidFill>
              <a:schemeClr val="accent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583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882" y="495"/>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100617" y="369116"/>
            <a:ext cx="10971244" cy="1024684"/>
          </a:xfrm>
        </p:spPr>
        <p:txBody>
          <a:bodyPr/>
          <a:lstStyle/>
          <a:p>
            <a:r>
              <a:rPr lang="en-US" dirty="0">
                <a:solidFill>
                  <a:schemeClr val="tx1"/>
                </a:solidFill>
              </a:rPr>
              <a:t>Introducing Azure HDInsight</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5" name="Rectangle 4"/>
          <p:cNvSpPr/>
          <p:nvPr/>
        </p:nvSpPr>
        <p:spPr bwMode="auto">
          <a:xfrm>
            <a:off x="4120402" y="1213174"/>
            <a:ext cx="3751974" cy="2251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11" name="Rectangle 10"/>
          <p:cNvSpPr/>
          <p:nvPr/>
        </p:nvSpPr>
        <p:spPr bwMode="auto">
          <a:xfrm>
            <a:off x="7955351" y="1066025"/>
            <a:ext cx="3832549" cy="5321664"/>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235117"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4159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tx1"/>
                </a:solidFill>
              </a:rPr>
              <a:t>Why Microsoft Azure?</a:t>
            </a:r>
          </a:p>
        </p:txBody>
      </p:sp>
      <p:sp>
        <p:nvSpPr>
          <p:cNvPr id="86" name="original cloud"/>
          <p:cNvSpPr>
            <a:spLocks noChangeAspect="1"/>
          </p:cNvSpPr>
          <p:nvPr/>
        </p:nvSpPr>
        <p:spPr bwMode="black">
          <a:xfrm>
            <a:off x="4574560" y="68748"/>
            <a:ext cx="7879797" cy="48171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FFFFFF"/>
              </a:solidFill>
            </a:endParaRPr>
          </a:p>
        </p:txBody>
      </p:sp>
      <p:sp>
        <p:nvSpPr>
          <p:cNvPr id="106" name="Rectangle 105"/>
          <p:cNvSpPr/>
          <p:nvPr/>
        </p:nvSpPr>
        <p:spPr bwMode="auto">
          <a:xfrm>
            <a:off x="5140195" y="3596815"/>
            <a:ext cx="6764093" cy="1215098"/>
          </a:xfrm>
          <a:prstGeom prst="rect">
            <a:avLst/>
          </a:prstGeom>
          <a:solidFill>
            <a:schemeClr val="bg2">
              <a:lumMod val="10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564060" y="3776385"/>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sz="1599" dirty="0">
              <a:gradFill>
                <a:gsLst>
                  <a:gs pos="0">
                    <a:srgbClr val="FFFFFF"/>
                  </a:gs>
                  <a:gs pos="100000">
                    <a:srgbClr val="FFFFFF"/>
                  </a:gs>
                </a:gsLst>
                <a:lin ang="5400000" scaled="0"/>
              </a:gradFill>
              <a:latin typeface="Segoe UI Light" pitchFamily="34" charset="0"/>
            </a:endParaRPr>
          </a:p>
        </p:txBody>
      </p:sp>
      <p:sp>
        <p:nvSpPr>
          <p:cNvPr id="95" name="Freeform 94"/>
          <p:cNvSpPr>
            <a:spLocks noEditPoints="1"/>
          </p:cNvSpPr>
          <p:nvPr/>
        </p:nvSpPr>
        <p:spPr bwMode="auto">
          <a:xfrm>
            <a:off x="8730956" y="4119110"/>
            <a:ext cx="614090" cy="427745"/>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97" name="Rectangle 96"/>
          <p:cNvSpPr/>
          <p:nvPr/>
        </p:nvSpPr>
        <p:spPr bwMode="auto">
          <a:xfrm>
            <a:off x="9629876" y="3762533"/>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1" compatLnSpc="1">
            <a:prstTxWarp prst="textNoShape">
              <a:avLst/>
            </a:prstTxWarp>
          </a:bodyPr>
          <a:lstStyle/>
          <a:p>
            <a:pPr algn="ctr" defTabSz="913923"/>
            <a:endParaRPr lang="en-US" dirty="0">
              <a:gradFill>
                <a:gsLst>
                  <a:gs pos="0">
                    <a:srgbClr val="FFFFFF"/>
                  </a:gs>
                  <a:gs pos="100000">
                    <a:srgbClr val="FFFFFF"/>
                  </a:gs>
                </a:gsLst>
                <a:lin ang="5400000" scaled="0"/>
              </a:gradFill>
              <a:latin typeface="Segoe UI Light" pitchFamily="34" charset="0"/>
            </a:endParaRPr>
          </a:p>
        </p:txBody>
      </p:sp>
      <p:sp>
        <p:nvSpPr>
          <p:cNvPr id="98" name="Freeform 16"/>
          <p:cNvSpPr>
            <a:spLocks noEditPoints="1"/>
          </p:cNvSpPr>
          <p:nvPr/>
        </p:nvSpPr>
        <p:spPr bwMode="auto">
          <a:xfrm>
            <a:off x="9726898" y="4175563"/>
            <a:ext cx="711984" cy="363487"/>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100" name="Rectangle 99"/>
          <p:cNvSpPr/>
          <p:nvPr/>
        </p:nvSpPr>
        <p:spPr bwMode="auto">
          <a:xfrm>
            <a:off x="6422028" y="3791248"/>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sz="1599" dirty="0">
              <a:gradFill>
                <a:gsLst>
                  <a:gs pos="0">
                    <a:srgbClr val="FFFFFF"/>
                  </a:gs>
                  <a:gs pos="100000">
                    <a:srgbClr val="FFFFFF"/>
                  </a:gs>
                </a:gsLst>
                <a:lin ang="5400000" scaled="0"/>
              </a:gradFill>
              <a:latin typeface="Segoe UI Light" pitchFamily="34" charset="0"/>
            </a:endParaRPr>
          </a:p>
        </p:txBody>
      </p:sp>
      <p:sp>
        <p:nvSpPr>
          <p:cNvPr id="101" name="Freeform 100"/>
          <p:cNvSpPr>
            <a:spLocks noEditPoints="1"/>
          </p:cNvSpPr>
          <p:nvPr/>
        </p:nvSpPr>
        <p:spPr bwMode="auto">
          <a:xfrm>
            <a:off x="6668186" y="4123009"/>
            <a:ext cx="577297" cy="41604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27" tIns="45713" rIns="91427" bIns="45713" numCol="1" anchor="ctr" anchorCtr="0" compatLnSpc="1">
            <a:prstTxWarp prst="textNoShape">
              <a:avLst/>
            </a:prstTxWarp>
          </a:bodyPr>
          <a:lstStyle/>
          <a:p>
            <a:pPr algn="ctr"/>
            <a:endParaRPr lang="en-US" sz="1099" dirty="0">
              <a:solidFill>
                <a:srgbClr val="000000"/>
              </a:solidFill>
            </a:endParaRPr>
          </a:p>
        </p:txBody>
      </p:sp>
      <p:sp>
        <p:nvSpPr>
          <p:cNvPr id="103" name="Rectangle 102"/>
          <p:cNvSpPr/>
          <p:nvPr/>
        </p:nvSpPr>
        <p:spPr bwMode="auto">
          <a:xfrm>
            <a:off x="7487845" y="3791248"/>
            <a:ext cx="995941" cy="91427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1645687" rIns="91423" bIns="45711" numCol="1" rtlCol="0" anchor="t" anchorCtr="0" compatLnSpc="1">
            <a:prstTxWarp prst="textNoShape">
              <a:avLst/>
            </a:prstTxWarp>
          </a:bodyPr>
          <a:lstStyle/>
          <a:p>
            <a:pPr algn="ctr" defTabSz="913923"/>
            <a:endParaRPr lang="en-US" dirty="0">
              <a:gradFill>
                <a:gsLst>
                  <a:gs pos="0">
                    <a:srgbClr val="FFFFFF"/>
                  </a:gs>
                  <a:gs pos="100000">
                    <a:srgbClr val="FFFFFF"/>
                  </a:gs>
                </a:gsLst>
                <a:lin ang="5400000" scaled="0"/>
              </a:gradFill>
              <a:latin typeface="Segoe UI Light" pitchFamily="34" charset="0"/>
            </a:endParaRPr>
          </a:p>
        </p:txBody>
      </p:sp>
      <p:sp>
        <p:nvSpPr>
          <p:cNvPr id="104" name="Freeform 79"/>
          <p:cNvSpPr>
            <a:spLocks noEditPoints="1"/>
          </p:cNvSpPr>
          <p:nvPr/>
        </p:nvSpPr>
        <p:spPr bwMode="black">
          <a:xfrm>
            <a:off x="7834055" y="4095241"/>
            <a:ext cx="374153" cy="45161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3" tIns="41147" rIns="82293" bIns="41147" numCol="1" anchor="ctr" anchorCtr="0" compatLnSpc="1">
            <a:prstTxWarp prst="textNoShape">
              <a:avLst/>
            </a:prstTxWarp>
          </a:bodyPr>
          <a:lstStyle/>
          <a:p>
            <a:pPr algn="ctr"/>
            <a:endParaRPr lang="en-US" sz="1049" dirty="0">
              <a:solidFill>
                <a:srgbClr val="000000"/>
              </a:solidFill>
            </a:endParaRPr>
          </a:p>
        </p:txBody>
      </p:sp>
      <p:sp>
        <p:nvSpPr>
          <p:cNvPr id="107" name="TextBox 106"/>
          <p:cNvSpPr txBox="1"/>
          <p:nvPr/>
        </p:nvSpPr>
        <p:spPr>
          <a:xfrm>
            <a:off x="7500478" y="3564801"/>
            <a:ext cx="2308928" cy="544688"/>
          </a:xfrm>
          <a:prstGeom prst="rect">
            <a:avLst/>
          </a:prstGeom>
          <a:noFill/>
        </p:spPr>
        <p:txBody>
          <a:bodyPr wrap="square" lIns="182854" tIns="146283" rIns="182854" bIns="146283" rtlCol="0">
            <a:spAutoFit/>
          </a:bodyPr>
          <a:lstStyle/>
          <a:p>
            <a:pPr>
              <a:lnSpc>
                <a:spcPct val="90000"/>
              </a:lnSpc>
              <a:spcAft>
                <a:spcPts val="600"/>
              </a:spcAft>
            </a:pPr>
            <a:r>
              <a:rPr lang="en-US" dirty="0">
                <a:solidFill>
                  <a:srgbClr val="FFFFFF"/>
                </a:solidFill>
              </a:rPr>
              <a:t>Azure Storage</a:t>
            </a:r>
          </a:p>
        </p:txBody>
      </p:sp>
      <p:sp>
        <p:nvSpPr>
          <p:cNvPr id="108" name="Rectangle 107"/>
          <p:cNvSpPr/>
          <p:nvPr/>
        </p:nvSpPr>
        <p:spPr bwMode="auto">
          <a:xfrm>
            <a:off x="8825149" y="2772733"/>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HDInsight</a:t>
            </a:r>
          </a:p>
        </p:txBody>
      </p:sp>
      <p:pic>
        <p:nvPicPr>
          <p:cNvPr id="109" name="Picture 20" descr="C:\Users\Justin\Desktop\_Work_in_Progress\_MS\1444\hadoop rev.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84722" y="2993742"/>
            <a:ext cx="494603" cy="378758"/>
          </a:xfrm>
          <a:prstGeom prst="rect">
            <a:avLst/>
          </a:prstGeom>
          <a:solidFill>
            <a:srgbClr val="0078D7"/>
          </a:solidFill>
          <a:ln>
            <a:noFill/>
          </a:ln>
          <a:effectLst>
            <a:outerShdw blurRad="107950" dist="12700" dir="5400000" algn="ctr">
              <a:srgbClr val="000000"/>
            </a:outerShdw>
          </a:effectLst>
          <a:extLst/>
        </p:spPr>
      </p:pic>
      <p:sp>
        <p:nvSpPr>
          <p:cNvPr id="112" name="Rectangle 111"/>
          <p:cNvSpPr/>
          <p:nvPr/>
        </p:nvSpPr>
        <p:spPr bwMode="auto">
          <a:xfrm>
            <a:off x="7751239" y="276287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sp>
        <p:nvSpPr>
          <p:cNvPr id="116" name="Rectangle 115"/>
          <p:cNvSpPr/>
          <p:nvPr/>
        </p:nvSpPr>
        <p:spPr bwMode="auto">
          <a:xfrm>
            <a:off x="7751239" y="206594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14" name="Picture 1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02504" y="2971652"/>
            <a:ext cx="895185" cy="348128"/>
          </a:xfrm>
          <a:prstGeom prst="rect">
            <a:avLst/>
          </a:prstGeom>
        </p:spPr>
      </p:pic>
      <p:pic>
        <p:nvPicPr>
          <p:cNvPr id="115" name="Picture 114"/>
          <p:cNvPicPr>
            <a:picLocks noChangeAspect="1"/>
          </p:cNvPicPr>
          <p:nvPr/>
        </p:nvPicPr>
        <p:blipFill>
          <a:blip r:embed="rId5">
            <a:clrChange>
              <a:clrFrom>
                <a:srgbClr val="FFFFFF"/>
              </a:clrFrom>
              <a:clrTo>
                <a:srgbClr val="FFFFFF">
                  <a:alpha val="0"/>
                </a:srgbClr>
              </a:clrTo>
            </a:clrChange>
          </a:blip>
          <a:stretch>
            <a:fillRect/>
          </a:stretch>
        </p:blipFill>
        <p:spPr>
          <a:xfrm>
            <a:off x="7801445" y="2283254"/>
            <a:ext cx="897304" cy="164580"/>
          </a:xfrm>
          <a:prstGeom prst="rect">
            <a:avLst/>
          </a:prstGeom>
        </p:spPr>
      </p:pic>
      <p:sp>
        <p:nvSpPr>
          <p:cNvPr id="117" name="Rectangle 116"/>
          <p:cNvSpPr/>
          <p:nvPr/>
        </p:nvSpPr>
        <p:spPr bwMode="auto">
          <a:xfrm>
            <a:off x="6724781" y="206594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18" name="Picture 4" descr="http://upload.wikimedia.org/wikipedia/en/thumb/e/eb/MongoDB_Logo.png/640px-MongoDB_Logo.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69335" y="2185359"/>
            <a:ext cx="870167" cy="255611"/>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p:cNvSpPr/>
          <p:nvPr/>
        </p:nvSpPr>
        <p:spPr bwMode="auto">
          <a:xfrm>
            <a:off x="6724781" y="277273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1" name="Picture 120"/>
          <p:cNvPicPr>
            <a:picLocks noChangeAspect="1"/>
          </p:cNvPicPr>
          <p:nvPr/>
        </p:nvPicPr>
        <p:blipFill>
          <a:blip r:embed="rId7">
            <a:clrChange>
              <a:clrFrom>
                <a:srgbClr val="FFFFFF"/>
              </a:clrFrom>
              <a:clrTo>
                <a:srgbClr val="FFFFFF">
                  <a:alpha val="0"/>
                </a:srgbClr>
              </a:clrTo>
            </a:clrChange>
          </a:blip>
          <a:stretch>
            <a:fillRect/>
          </a:stretch>
        </p:blipFill>
        <p:spPr>
          <a:xfrm>
            <a:off x="6804270" y="3018456"/>
            <a:ext cx="885751" cy="182887"/>
          </a:xfrm>
          <a:prstGeom prst="rect">
            <a:avLst/>
          </a:prstGeom>
        </p:spPr>
      </p:pic>
      <p:sp>
        <p:nvSpPr>
          <p:cNvPr id="125" name="Rectangle 124"/>
          <p:cNvSpPr/>
          <p:nvPr/>
        </p:nvSpPr>
        <p:spPr bwMode="auto">
          <a:xfrm>
            <a:off x="7746412" y="1366448"/>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4" name="Picture 123"/>
          <p:cNvPicPr>
            <a:picLocks noChangeAspect="1"/>
          </p:cNvPicPr>
          <p:nvPr/>
        </p:nvPicPr>
        <p:blipFill rotWithShape="1">
          <a:blip r:embed="rId8" cstate="email">
            <a:extLst>
              <a:ext uri="{28A0092B-C50C-407E-A947-70E740481C1C}">
                <a14:useLocalDpi xmlns:a14="http://schemas.microsoft.com/office/drawing/2010/main" val="0"/>
              </a:ext>
            </a:extLst>
          </a:blip>
          <a:srcRect l="16037" t="22218" r="15392" b="30953"/>
          <a:stretch/>
        </p:blipFill>
        <p:spPr>
          <a:xfrm>
            <a:off x="7825378" y="1523145"/>
            <a:ext cx="797172" cy="318869"/>
          </a:xfrm>
          <a:prstGeom prst="rect">
            <a:avLst/>
          </a:prstGeom>
        </p:spPr>
      </p:pic>
      <p:sp>
        <p:nvSpPr>
          <p:cNvPr id="126" name="Rectangle 125"/>
          <p:cNvSpPr/>
          <p:nvPr/>
        </p:nvSpPr>
        <p:spPr bwMode="auto">
          <a:xfrm>
            <a:off x="6724781" y="137233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2" name="Picture 121"/>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835" y="1600015"/>
            <a:ext cx="921526" cy="201467"/>
          </a:xfrm>
          <a:prstGeom prst="rect">
            <a:avLst/>
          </a:prstGeom>
        </p:spPr>
      </p:pic>
      <p:sp>
        <p:nvSpPr>
          <p:cNvPr id="127" name="Rectangle 126"/>
          <p:cNvSpPr/>
          <p:nvPr/>
        </p:nvSpPr>
        <p:spPr bwMode="auto">
          <a:xfrm>
            <a:off x="5684114" y="2762872"/>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23" name="Picture 8" descr="https://www.percona.com/live/mysql-conference-2013/sites/default/files/clearDB.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673519" y="2908757"/>
            <a:ext cx="962716" cy="361019"/>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p:cNvSpPr/>
          <p:nvPr/>
        </p:nvSpPr>
        <p:spPr bwMode="auto">
          <a:xfrm>
            <a:off x="8825149"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Data Factory</a:t>
            </a:r>
          </a:p>
        </p:txBody>
      </p:sp>
      <p:pic>
        <p:nvPicPr>
          <p:cNvPr id="129" name="Picture 12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084723" y="2278102"/>
            <a:ext cx="383186" cy="383186"/>
          </a:xfrm>
          <a:prstGeom prst="rect">
            <a:avLst/>
          </a:prstGeom>
        </p:spPr>
      </p:pic>
      <p:sp>
        <p:nvSpPr>
          <p:cNvPr id="130" name="Rectangle 129"/>
          <p:cNvSpPr/>
          <p:nvPr/>
        </p:nvSpPr>
        <p:spPr bwMode="auto">
          <a:xfrm>
            <a:off x="8825149" y="1344446"/>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ML</a:t>
            </a:r>
          </a:p>
        </p:txBody>
      </p:sp>
      <p:pic>
        <p:nvPicPr>
          <p:cNvPr id="131" name="Picture 130"/>
          <p:cNvPicPr>
            <a:picLocks noChangeAspect="1"/>
          </p:cNvPicPr>
          <p:nvPr/>
        </p:nvPicPr>
        <p:blipFill rotWithShape="1">
          <a:blip r:embed="rId12">
            <a:extLst>
              <a:ext uri="{28A0092B-C50C-407E-A947-70E740481C1C}">
                <a14:useLocalDpi xmlns:a14="http://schemas.microsoft.com/office/drawing/2010/main" val="0"/>
              </a:ext>
            </a:extLst>
          </a:blip>
          <a:srcRect l="7901" t="25004" r="72963" b="33335"/>
          <a:stretch/>
        </p:blipFill>
        <p:spPr>
          <a:xfrm>
            <a:off x="9124061" y="1564853"/>
            <a:ext cx="380946" cy="380946"/>
          </a:xfrm>
          <a:prstGeom prst="rect">
            <a:avLst/>
          </a:prstGeom>
        </p:spPr>
      </p:pic>
      <p:sp>
        <p:nvSpPr>
          <p:cNvPr id="132" name="Rectangle 131"/>
          <p:cNvSpPr/>
          <p:nvPr/>
        </p:nvSpPr>
        <p:spPr bwMode="auto">
          <a:xfrm>
            <a:off x="9799130" y="2759054"/>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Stream Analytics</a:t>
            </a:r>
          </a:p>
        </p:txBody>
      </p:sp>
      <p:pic>
        <p:nvPicPr>
          <p:cNvPr id="133" name="Picture 13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015705" y="3068881"/>
            <a:ext cx="634789" cy="370294"/>
          </a:xfrm>
          <a:prstGeom prst="rect">
            <a:avLst/>
          </a:prstGeom>
        </p:spPr>
      </p:pic>
      <p:sp>
        <p:nvSpPr>
          <p:cNvPr id="135" name="Rectangle 134"/>
          <p:cNvSpPr/>
          <p:nvPr/>
        </p:nvSpPr>
        <p:spPr bwMode="auto">
          <a:xfrm>
            <a:off x="10839122"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Database</a:t>
            </a:r>
          </a:p>
        </p:txBody>
      </p:sp>
      <p:sp>
        <p:nvSpPr>
          <p:cNvPr id="136" name="Rectangle 135"/>
          <p:cNvSpPr/>
          <p:nvPr/>
        </p:nvSpPr>
        <p:spPr bwMode="auto">
          <a:xfrm>
            <a:off x="10839122" y="2742905"/>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DocumentDB</a:t>
            </a:r>
          </a:p>
        </p:txBody>
      </p:sp>
      <p:pic>
        <p:nvPicPr>
          <p:cNvPr id="137" name="Picture 1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05662" y="2987958"/>
            <a:ext cx="369630" cy="369630"/>
          </a:xfrm>
          <a:prstGeom prst="rect">
            <a:avLst/>
          </a:prstGeom>
          <a:solidFill>
            <a:schemeClr val="bg1"/>
          </a:solidFill>
        </p:spPr>
      </p:pic>
      <p:pic>
        <p:nvPicPr>
          <p:cNvPr id="138" name="Picture 1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42468" y="2241155"/>
            <a:ext cx="423992" cy="423992"/>
          </a:xfrm>
          <a:prstGeom prst="rect">
            <a:avLst/>
          </a:prstGeom>
          <a:solidFill>
            <a:schemeClr val="bg1"/>
          </a:solidFill>
        </p:spPr>
      </p:pic>
      <p:sp>
        <p:nvSpPr>
          <p:cNvPr id="139" name="Rectangle 138"/>
          <p:cNvSpPr/>
          <p:nvPr/>
        </p:nvSpPr>
        <p:spPr bwMode="auto">
          <a:xfrm>
            <a:off x="9842022" y="1343860"/>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Search</a:t>
            </a:r>
          </a:p>
        </p:txBody>
      </p:sp>
      <p:pic>
        <p:nvPicPr>
          <p:cNvPr id="140" name="Picture 139"/>
          <p:cNvPicPr>
            <a:picLocks noChangeAspect="1"/>
          </p:cNvPicPr>
          <p:nvPr/>
        </p:nvPicPr>
        <p:blipFill>
          <a:blip r:embed="rId16"/>
          <a:stretch>
            <a:fillRect/>
          </a:stretch>
        </p:blipFill>
        <p:spPr>
          <a:xfrm>
            <a:off x="10093564" y="1547935"/>
            <a:ext cx="543648" cy="425253"/>
          </a:xfrm>
          <a:prstGeom prst="rect">
            <a:avLst/>
          </a:prstGeom>
        </p:spPr>
      </p:pic>
      <p:sp>
        <p:nvSpPr>
          <p:cNvPr id="141" name="Rectangle 140"/>
          <p:cNvSpPr/>
          <p:nvPr/>
        </p:nvSpPr>
        <p:spPr bwMode="auto">
          <a:xfrm>
            <a:off x="7730627" y="659470"/>
            <a:ext cx="978773" cy="658201"/>
          </a:xfrm>
          <a:prstGeom prst="rect">
            <a:avLst/>
          </a:prstGeom>
          <a:solidFill>
            <a:schemeClr val="tx2">
              <a:lumMod val="25000"/>
              <a:lumOff val="75000"/>
            </a:schemeClr>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endParaRPr lang="en-US" sz="1199" b="1" dirty="0">
              <a:solidFill>
                <a:srgbClr val="000000"/>
              </a:solidFill>
            </a:endParaRPr>
          </a:p>
        </p:txBody>
      </p:sp>
      <p:pic>
        <p:nvPicPr>
          <p:cNvPr id="144" name="Picture 143"/>
          <p:cNvPicPr>
            <a:picLocks noChangeAspect="1"/>
          </p:cNvPicPr>
          <p:nvPr/>
        </p:nvPicPr>
        <p:blipFill rotWithShape="1">
          <a:blip r:embed="rId17" cstate="email">
            <a:extLst>
              <a:ext uri="{28A0092B-C50C-407E-A947-70E740481C1C}">
                <a14:useLocalDpi xmlns:a14="http://schemas.microsoft.com/office/drawing/2010/main" val="0"/>
              </a:ext>
            </a:extLst>
          </a:blip>
          <a:srcRect l="25200" t="15343" b="6678"/>
          <a:stretch/>
        </p:blipFill>
        <p:spPr>
          <a:xfrm>
            <a:off x="7775646" y="852387"/>
            <a:ext cx="846905" cy="244562"/>
          </a:xfrm>
          <a:prstGeom prst="rect">
            <a:avLst/>
          </a:prstGeom>
        </p:spPr>
      </p:pic>
      <p:sp>
        <p:nvSpPr>
          <p:cNvPr id="145" name="Freeform 5"/>
          <p:cNvSpPr>
            <a:spLocks/>
          </p:cNvSpPr>
          <p:nvPr/>
        </p:nvSpPr>
        <p:spPr bwMode="auto">
          <a:xfrm flipH="1">
            <a:off x="1815848" y="4290891"/>
            <a:ext cx="2720610" cy="2131959"/>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46" name="Freeform 5"/>
          <p:cNvSpPr>
            <a:spLocks/>
          </p:cNvSpPr>
          <p:nvPr/>
        </p:nvSpPr>
        <p:spPr bwMode="auto">
          <a:xfrm>
            <a:off x="373235" y="3697908"/>
            <a:ext cx="2876570" cy="272494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3 h 629"/>
              <a:gd name="T12" fmla="*/ 21 w 628"/>
              <a:gd name="T13" fmla="*/ 83 h 629"/>
              <a:gd name="T14" fmla="*/ 21 w 628"/>
              <a:gd name="T15" fmla="*/ 629 h 629"/>
              <a:gd name="T16" fmla="*/ 607 w 628"/>
              <a:gd name="T17" fmla="*/ 629 h 629"/>
              <a:gd name="T18" fmla="*/ 607 w 628"/>
              <a:gd name="T19" fmla="*/ 83 h 629"/>
              <a:gd name="T20" fmla="*/ 628 w 628"/>
              <a:gd name="T21" fmla="*/ 83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3"/>
                </a:lnTo>
                <a:lnTo>
                  <a:pt x="21" y="83"/>
                </a:lnTo>
                <a:lnTo>
                  <a:pt x="21" y="629"/>
                </a:lnTo>
                <a:lnTo>
                  <a:pt x="607" y="629"/>
                </a:lnTo>
                <a:lnTo>
                  <a:pt x="607" y="83"/>
                </a:lnTo>
                <a:lnTo>
                  <a:pt x="628" y="83"/>
                </a:lnTo>
                <a:lnTo>
                  <a:pt x="628" y="66"/>
                </a:lnTo>
                <a:lnTo>
                  <a:pt x="251" y="66"/>
                </a:lnTo>
                <a:close/>
              </a:path>
            </a:pathLst>
          </a:custGeom>
          <a:solidFill>
            <a:srgbClr val="E8E8E8"/>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nvGrpSpPr>
          <p:cNvPr id="147" name="Group 146"/>
          <p:cNvGrpSpPr/>
          <p:nvPr/>
        </p:nvGrpSpPr>
        <p:grpSpPr>
          <a:xfrm>
            <a:off x="1456280" y="2528218"/>
            <a:ext cx="1997137" cy="3894634"/>
            <a:chOff x="1455604" y="2528080"/>
            <a:chExt cx="1997420" cy="3895186"/>
          </a:xfrm>
        </p:grpSpPr>
        <p:sp>
          <p:nvSpPr>
            <p:cNvPr id="148" name="Rectangle 10"/>
            <p:cNvSpPr>
              <a:spLocks noChangeArrowheads="1"/>
            </p:cNvSpPr>
            <p:nvPr/>
          </p:nvSpPr>
          <p:spPr bwMode="auto">
            <a:xfrm>
              <a:off x="1546592" y="2601737"/>
              <a:ext cx="1815442" cy="1512146"/>
            </a:xfrm>
            <a:prstGeom prst="rect">
              <a:avLst/>
            </a:prstGeom>
            <a:solidFill>
              <a:srgbClr val="505050"/>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49" name="Rectangle 11"/>
            <p:cNvSpPr>
              <a:spLocks noChangeArrowheads="1"/>
            </p:cNvSpPr>
            <p:nvPr/>
          </p:nvSpPr>
          <p:spPr bwMode="auto">
            <a:xfrm>
              <a:off x="1546592" y="2601737"/>
              <a:ext cx="1815442" cy="151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0" name="Rectangle 13"/>
            <p:cNvSpPr>
              <a:spLocks noChangeArrowheads="1"/>
            </p:cNvSpPr>
            <p:nvPr/>
          </p:nvSpPr>
          <p:spPr bwMode="auto">
            <a:xfrm>
              <a:off x="1455604" y="2528080"/>
              <a:ext cx="1997420" cy="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1" name="Rectangle 15"/>
            <p:cNvSpPr>
              <a:spLocks noChangeArrowheads="1"/>
            </p:cNvSpPr>
            <p:nvPr/>
          </p:nvSpPr>
          <p:spPr bwMode="auto">
            <a:xfrm>
              <a:off x="1728571" y="2801046"/>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2" name="Rectangle 17"/>
            <p:cNvSpPr>
              <a:spLocks noChangeArrowheads="1"/>
            </p:cNvSpPr>
            <p:nvPr/>
          </p:nvSpPr>
          <p:spPr bwMode="auto">
            <a:xfrm>
              <a:off x="1728571" y="3212662"/>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3" name="Rectangle 22"/>
            <p:cNvSpPr>
              <a:spLocks noChangeArrowheads="1"/>
            </p:cNvSpPr>
            <p:nvPr/>
          </p:nvSpPr>
          <p:spPr bwMode="auto">
            <a:xfrm>
              <a:off x="1728571" y="3619945"/>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4" name="Rectangle 23"/>
            <p:cNvSpPr>
              <a:spLocks noChangeArrowheads="1"/>
            </p:cNvSpPr>
            <p:nvPr/>
          </p:nvSpPr>
          <p:spPr bwMode="auto">
            <a:xfrm>
              <a:off x="1546592" y="4113885"/>
              <a:ext cx="1815442" cy="2309381"/>
            </a:xfrm>
            <a:prstGeom prst="rect">
              <a:avLst/>
            </a:prstGeom>
            <a:solidFill>
              <a:srgbClr val="505050"/>
            </a:solid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5" name="Rectangle 24"/>
            <p:cNvSpPr>
              <a:spLocks noChangeArrowheads="1"/>
            </p:cNvSpPr>
            <p:nvPr/>
          </p:nvSpPr>
          <p:spPr bwMode="auto">
            <a:xfrm>
              <a:off x="1546592" y="4113885"/>
              <a:ext cx="1815442" cy="230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6" name="Rectangle 26"/>
            <p:cNvSpPr>
              <a:spLocks noChangeArrowheads="1"/>
            </p:cNvSpPr>
            <p:nvPr/>
          </p:nvSpPr>
          <p:spPr bwMode="auto">
            <a:xfrm>
              <a:off x="1455604" y="4074889"/>
              <a:ext cx="1997420" cy="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7" name="Rectangle 29"/>
            <p:cNvSpPr>
              <a:spLocks noChangeArrowheads="1"/>
            </p:cNvSpPr>
            <p:nvPr/>
          </p:nvSpPr>
          <p:spPr bwMode="auto">
            <a:xfrm>
              <a:off x="2131520" y="5959656"/>
              <a:ext cx="238304" cy="45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8" name="Rectangle 31"/>
            <p:cNvSpPr>
              <a:spLocks noChangeArrowheads="1"/>
            </p:cNvSpPr>
            <p:nvPr/>
          </p:nvSpPr>
          <p:spPr bwMode="auto">
            <a:xfrm>
              <a:off x="1728571" y="4356521"/>
              <a:ext cx="1464486" cy="23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59" name="Rectangle 33"/>
            <p:cNvSpPr>
              <a:spLocks noChangeArrowheads="1"/>
            </p:cNvSpPr>
            <p:nvPr/>
          </p:nvSpPr>
          <p:spPr bwMode="auto">
            <a:xfrm>
              <a:off x="1728571" y="4759471"/>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0" name="Rectangle 35"/>
            <p:cNvSpPr>
              <a:spLocks noChangeArrowheads="1"/>
            </p:cNvSpPr>
            <p:nvPr/>
          </p:nvSpPr>
          <p:spPr bwMode="auto">
            <a:xfrm>
              <a:off x="1728571" y="5166754"/>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nvGrpSpPr>
            <p:cNvPr id="161" name="Group 160"/>
            <p:cNvGrpSpPr/>
            <p:nvPr/>
          </p:nvGrpSpPr>
          <p:grpSpPr>
            <a:xfrm>
              <a:off x="1455604" y="2528080"/>
              <a:ext cx="1997420" cy="3886520"/>
              <a:chOff x="9578543" y="2628131"/>
              <a:chExt cx="2104062" cy="4094021"/>
            </a:xfrm>
            <a:solidFill>
              <a:srgbClr val="686868"/>
            </a:solidFill>
          </p:grpSpPr>
          <p:sp>
            <p:nvSpPr>
              <p:cNvPr id="163" name="Rectangle 12"/>
              <p:cNvSpPr>
                <a:spLocks noChangeArrowheads="1"/>
              </p:cNvSpPr>
              <p:nvPr/>
            </p:nvSpPr>
            <p:spPr bwMode="auto">
              <a:xfrm>
                <a:off x="9578543" y="2628131"/>
                <a:ext cx="2104062" cy="77590"/>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4" name="Rectangle 14"/>
              <p:cNvSpPr>
                <a:spLocks noChangeArrowheads="1"/>
              </p:cNvSpPr>
              <p:nvPr/>
            </p:nvSpPr>
            <p:spPr bwMode="auto">
              <a:xfrm>
                <a:off x="9866083" y="2915671"/>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5" name="Rectangle 16"/>
              <p:cNvSpPr>
                <a:spLocks noChangeArrowheads="1"/>
              </p:cNvSpPr>
              <p:nvPr/>
            </p:nvSpPr>
            <p:spPr bwMode="auto">
              <a:xfrm>
                <a:off x="9866083" y="3349263"/>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6" name="Rectangle 21"/>
              <p:cNvSpPr>
                <a:spLocks noChangeArrowheads="1"/>
              </p:cNvSpPr>
              <p:nvPr/>
            </p:nvSpPr>
            <p:spPr bwMode="auto">
              <a:xfrm>
                <a:off x="9866083" y="3778291"/>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7" name="Rectangle 25"/>
              <p:cNvSpPr>
                <a:spLocks noChangeArrowheads="1"/>
              </p:cNvSpPr>
              <p:nvPr/>
            </p:nvSpPr>
            <p:spPr bwMode="auto">
              <a:xfrm>
                <a:off x="9578543" y="4257524"/>
                <a:ext cx="2104062" cy="77590"/>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8" name="Rectangle 27"/>
              <p:cNvSpPr>
                <a:spLocks noChangeArrowheads="1"/>
              </p:cNvSpPr>
              <p:nvPr/>
            </p:nvSpPr>
            <p:spPr bwMode="auto">
              <a:xfrm>
                <a:off x="10728702" y="6242919"/>
                <a:ext cx="246463" cy="47923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69" name="Rectangle 28"/>
              <p:cNvSpPr>
                <a:spLocks noChangeArrowheads="1"/>
              </p:cNvSpPr>
              <p:nvPr/>
            </p:nvSpPr>
            <p:spPr bwMode="auto">
              <a:xfrm>
                <a:off x="10290546" y="6242919"/>
                <a:ext cx="251027" cy="47923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0" name="Rectangle 30"/>
              <p:cNvSpPr>
                <a:spLocks noChangeArrowheads="1"/>
              </p:cNvSpPr>
              <p:nvPr/>
            </p:nvSpPr>
            <p:spPr bwMode="auto">
              <a:xfrm>
                <a:off x="9866083" y="4554193"/>
                <a:ext cx="1542675" cy="246463"/>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1" name="Rectangle 32"/>
              <p:cNvSpPr>
                <a:spLocks noChangeArrowheads="1"/>
              </p:cNvSpPr>
              <p:nvPr/>
            </p:nvSpPr>
            <p:spPr bwMode="auto">
              <a:xfrm>
                <a:off x="9866083" y="4978656"/>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2" name="Rectangle 34"/>
              <p:cNvSpPr>
                <a:spLocks noChangeArrowheads="1"/>
              </p:cNvSpPr>
              <p:nvPr/>
            </p:nvSpPr>
            <p:spPr bwMode="auto">
              <a:xfrm>
                <a:off x="9866083" y="5407684"/>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3" name="Rectangle 36"/>
              <p:cNvSpPr>
                <a:spLocks noChangeArrowheads="1"/>
              </p:cNvSpPr>
              <p:nvPr/>
            </p:nvSpPr>
            <p:spPr bwMode="auto">
              <a:xfrm>
                <a:off x="9866083" y="5841276"/>
                <a:ext cx="1542675" cy="251027"/>
              </a:xfrm>
              <a:prstGeom prst="rect">
                <a:avLst/>
              </a:prstGeom>
              <a:grpFill/>
              <a:ln>
                <a:noFill/>
              </a:ln>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sp>
          <p:nvSpPr>
            <p:cNvPr id="162" name="Rectangle 37"/>
            <p:cNvSpPr>
              <a:spLocks noChangeArrowheads="1"/>
            </p:cNvSpPr>
            <p:nvPr/>
          </p:nvSpPr>
          <p:spPr bwMode="auto">
            <a:xfrm>
              <a:off x="1728571" y="5578370"/>
              <a:ext cx="1464486" cy="23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174" name="Group 173"/>
          <p:cNvGrpSpPr/>
          <p:nvPr/>
        </p:nvGrpSpPr>
        <p:grpSpPr>
          <a:xfrm>
            <a:off x="953746" y="5495763"/>
            <a:ext cx="476541" cy="927088"/>
            <a:chOff x="952999" y="5496047"/>
            <a:chExt cx="476608" cy="927219"/>
          </a:xfrm>
        </p:grpSpPr>
        <p:sp>
          <p:nvSpPr>
            <p:cNvPr id="175" name="Rectangle 38"/>
            <p:cNvSpPr>
              <a:spLocks noChangeArrowheads="1"/>
            </p:cNvSpPr>
            <p:nvPr/>
          </p:nvSpPr>
          <p:spPr bwMode="auto">
            <a:xfrm>
              <a:off x="1143643" y="6059311"/>
              <a:ext cx="99654" cy="3639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6" name="Oval 39"/>
            <p:cNvSpPr>
              <a:spLocks noChangeArrowheads="1"/>
            </p:cNvSpPr>
            <p:nvPr/>
          </p:nvSpPr>
          <p:spPr bwMode="auto">
            <a:xfrm>
              <a:off x="952999" y="5743017"/>
              <a:ext cx="476608" cy="4809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77" name="Oval 40"/>
            <p:cNvSpPr>
              <a:spLocks noChangeArrowheads="1"/>
            </p:cNvSpPr>
            <p:nvPr/>
          </p:nvSpPr>
          <p:spPr bwMode="auto">
            <a:xfrm>
              <a:off x="1013659" y="5496047"/>
              <a:ext cx="350956" cy="3509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178" name="Group 177"/>
          <p:cNvGrpSpPr/>
          <p:nvPr/>
        </p:nvGrpSpPr>
        <p:grpSpPr>
          <a:xfrm>
            <a:off x="364569" y="5495763"/>
            <a:ext cx="476541" cy="927088"/>
            <a:chOff x="363739" y="5496047"/>
            <a:chExt cx="476608" cy="927219"/>
          </a:xfrm>
        </p:grpSpPr>
        <p:sp>
          <p:nvSpPr>
            <p:cNvPr id="179" name="Rectangle 41"/>
            <p:cNvSpPr>
              <a:spLocks noChangeArrowheads="1"/>
            </p:cNvSpPr>
            <p:nvPr/>
          </p:nvSpPr>
          <p:spPr bwMode="auto">
            <a:xfrm>
              <a:off x="558715" y="6059311"/>
              <a:ext cx="95322" cy="3639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80" name="Oval 42"/>
            <p:cNvSpPr>
              <a:spLocks noChangeArrowheads="1"/>
            </p:cNvSpPr>
            <p:nvPr/>
          </p:nvSpPr>
          <p:spPr bwMode="auto">
            <a:xfrm>
              <a:off x="363739" y="5743017"/>
              <a:ext cx="476608" cy="48094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sp>
          <p:nvSpPr>
            <p:cNvPr id="181" name="Oval 43"/>
            <p:cNvSpPr>
              <a:spLocks noChangeArrowheads="1"/>
            </p:cNvSpPr>
            <p:nvPr/>
          </p:nvSpPr>
          <p:spPr bwMode="auto">
            <a:xfrm>
              <a:off x="424398" y="5496047"/>
              <a:ext cx="350956" cy="3509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6" tIns="60944" rIns="121886" bIns="60944" numCol="1" anchor="t" anchorCtr="0" compatLnSpc="1">
              <a:prstTxWarp prst="textNoShape">
                <a:avLst/>
              </a:prstTxWarp>
            </a:bodyPr>
            <a:lstStyle/>
            <a:p>
              <a:pPr defTabSz="914191"/>
              <a:endParaRPr lang="en-US" dirty="0">
                <a:solidFill>
                  <a:srgbClr val="505050"/>
                </a:solidFill>
              </a:endParaRPr>
            </a:p>
          </p:txBody>
        </p:sp>
      </p:grpSp>
      <p:grpSp>
        <p:nvGrpSpPr>
          <p:cNvPr id="8" name="Group 7"/>
          <p:cNvGrpSpPr/>
          <p:nvPr/>
        </p:nvGrpSpPr>
        <p:grpSpPr>
          <a:xfrm>
            <a:off x="169689" y="5097163"/>
            <a:ext cx="4756600" cy="1360333"/>
            <a:chOff x="3264725" y="5086462"/>
            <a:chExt cx="5718997" cy="1656816"/>
          </a:xfrm>
        </p:grpSpPr>
        <p:sp>
          <p:nvSpPr>
            <p:cNvPr id="35" name="Rectangle 34">
              <a:hlinkClick r:id="rId18" action="ppaction://hlinksldjump"/>
            </p:cNvPr>
            <p:cNvSpPr/>
            <p:nvPr/>
          </p:nvSpPr>
          <p:spPr bwMode="auto">
            <a:xfrm>
              <a:off x="3264725" y="5086462"/>
              <a:ext cx="5718997" cy="1656816"/>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91427" tIns="91427" rIns="182854" bIns="45713" numCol="1" spcCol="0" rtlCol="0" fromWordArt="0" anchor="t" anchorCtr="0" forceAA="0" compatLnSpc="1">
              <a:prstTxWarp prst="textNoShape">
                <a:avLst/>
              </a:prstTxWarp>
              <a:noAutofit/>
            </a:bodyPr>
            <a:lstStyle/>
            <a:p>
              <a:pPr defTabSz="776778">
                <a:lnSpc>
                  <a:spcPct val="90000"/>
                </a:lnSpc>
              </a:pPr>
              <a:r>
                <a:rPr lang="en-US" sz="2800" kern="0" dirty="0">
                  <a:ln>
                    <a:solidFill>
                      <a:srgbClr val="FFFFFF">
                        <a:alpha val="0"/>
                      </a:srgbClr>
                    </a:solidFill>
                  </a:ln>
                  <a:gradFill>
                    <a:gsLst>
                      <a:gs pos="85841">
                        <a:srgbClr val="000000"/>
                      </a:gs>
                      <a:gs pos="0">
                        <a:srgbClr val="000000"/>
                      </a:gs>
                    </a:gsLst>
                    <a:lin ang="5400000" scaled="0"/>
                  </a:gradFill>
                  <a:latin typeface="Segoe UI Light"/>
                </a:rPr>
                <a:t>On-premises Hadoop </a:t>
              </a:r>
            </a:p>
          </p:txBody>
        </p:sp>
        <p:grpSp>
          <p:nvGrpSpPr>
            <p:cNvPr id="36" name="Group 35"/>
            <p:cNvGrpSpPr/>
            <p:nvPr/>
          </p:nvGrpSpPr>
          <p:grpSpPr>
            <a:xfrm>
              <a:off x="4347281" y="5734340"/>
              <a:ext cx="2585502" cy="854490"/>
              <a:chOff x="60929" y="3762265"/>
              <a:chExt cx="2585502" cy="854490"/>
            </a:xfrm>
          </p:grpSpPr>
          <p:sp>
            <p:nvSpPr>
              <p:cNvPr id="38" name="Rectangle 37"/>
              <p:cNvSpPr/>
              <p:nvPr/>
            </p:nvSpPr>
            <p:spPr bwMode="auto">
              <a:xfrm>
                <a:off x="1376585"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199" dirty="0">
                    <a:gradFill>
                      <a:gsLst>
                        <a:gs pos="85841">
                          <a:srgbClr val="FFFFFF"/>
                        </a:gs>
                        <a:gs pos="0">
                          <a:srgbClr val="FFFFFF"/>
                        </a:gs>
                      </a:gsLst>
                      <a:lin ang="5400000" scaled="0"/>
                    </a:gradFill>
                  </a:rPr>
                  <a:t>Software</a:t>
                </a:r>
              </a:p>
            </p:txBody>
          </p:sp>
          <p:grpSp>
            <p:nvGrpSpPr>
              <p:cNvPr id="39" name="Group 38"/>
              <p:cNvGrpSpPr/>
              <p:nvPr/>
            </p:nvGrpSpPr>
            <p:grpSpPr>
              <a:xfrm>
                <a:off x="60929" y="3762265"/>
                <a:ext cx="1269846" cy="854490"/>
                <a:chOff x="34103" y="3762265"/>
                <a:chExt cx="1269846" cy="854490"/>
              </a:xfrm>
            </p:grpSpPr>
            <p:sp>
              <p:nvSpPr>
                <p:cNvPr id="41" name="Rectangle 40"/>
                <p:cNvSpPr/>
                <p:nvPr/>
              </p:nvSpPr>
              <p:spPr bwMode="auto">
                <a:xfrm>
                  <a:off x="34103"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spcAft>
                      <a:spcPts val="600"/>
                    </a:spcAft>
                  </a:pPr>
                  <a:r>
                    <a:rPr lang="en-US" sz="1199" dirty="0">
                      <a:gradFill>
                        <a:gsLst>
                          <a:gs pos="85841">
                            <a:srgbClr val="FFFFFF"/>
                          </a:gs>
                          <a:gs pos="0">
                            <a:srgbClr val="FFFFFF"/>
                          </a:gs>
                        </a:gsLst>
                        <a:lin ang="5400000" scaled="0"/>
                      </a:gradFill>
                    </a:rPr>
                    <a:t>Appliances</a:t>
                  </a:r>
                </a:p>
              </p:txBody>
            </p:sp>
            <p:sp>
              <p:nvSpPr>
                <p:cNvPr id="42" name="Freeform 21"/>
                <p:cNvSpPr>
                  <a:spLocks noEditPoints="1"/>
                </p:cNvSpPr>
                <p:nvPr/>
              </p:nvSpPr>
              <p:spPr bwMode="auto">
                <a:xfrm>
                  <a:off x="794607" y="4146341"/>
                  <a:ext cx="399754" cy="39529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40" name="Freeform 5"/>
              <p:cNvSpPr>
                <a:spLocks noEditPoints="1"/>
              </p:cNvSpPr>
              <p:nvPr/>
            </p:nvSpPr>
            <p:spPr bwMode="auto">
              <a:xfrm>
                <a:off x="2088761" y="4140336"/>
                <a:ext cx="460108" cy="40229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37" name="Freeform 13"/>
            <p:cNvSpPr>
              <a:spLocks noEditPoints="1"/>
            </p:cNvSpPr>
            <p:nvPr/>
          </p:nvSpPr>
          <p:spPr bwMode="auto">
            <a:xfrm>
              <a:off x="7263011" y="5646099"/>
              <a:ext cx="1390482" cy="932620"/>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accent3"/>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grpSp>
      <p:sp>
        <p:nvSpPr>
          <p:cNvPr id="185" name="Freeform 325"/>
          <p:cNvSpPr>
            <a:spLocks/>
          </p:cNvSpPr>
          <p:nvPr/>
        </p:nvSpPr>
        <p:spPr bwMode="auto">
          <a:xfrm rot="9241837">
            <a:off x="4015466" y="4840986"/>
            <a:ext cx="2422411" cy="889332"/>
          </a:xfrm>
          <a:custGeom>
            <a:avLst/>
            <a:gdLst>
              <a:gd name="T0" fmla="*/ 1299 w 1347"/>
              <a:gd name="T1" fmla="*/ 306 h 393"/>
              <a:gd name="T2" fmla="*/ 1175 w 1347"/>
              <a:gd name="T3" fmla="*/ 175 h 393"/>
              <a:gd name="T4" fmla="*/ 665 w 1347"/>
              <a:gd name="T5" fmla="*/ 0 h 393"/>
              <a:gd name="T6" fmla="*/ 163 w 1347"/>
              <a:gd name="T7" fmla="*/ 175 h 393"/>
              <a:gd name="T8" fmla="*/ 46 w 1347"/>
              <a:gd name="T9" fmla="*/ 304 h 393"/>
              <a:gd name="T10" fmla="*/ 0 w 1347"/>
              <a:gd name="T11" fmla="*/ 265 h 393"/>
              <a:gd name="T12" fmla="*/ 11 w 1347"/>
              <a:gd name="T13" fmla="*/ 393 h 393"/>
              <a:gd name="T14" fmla="*/ 139 w 1347"/>
              <a:gd name="T15" fmla="*/ 383 h 393"/>
              <a:gd name="T16" fmla="*/ 92 w 1347"/>
              <a:gd name="T17" fmla="*/ 343 h 393"/>
              <a:gd name="T18" fmla="*/ 202 w 1347"/>
              <a:gd name="T19" fmla="*/ 221 h 393"/>
              <a:gd name="T20" fmla="*/ 665 w 1347"/>
              <a:gd name="T21" fmla="*/ 60 h 393"/>
              <a:gd name="T22" fmla="*/ 1134 w 1347"/>
              <a:gd name="T23" fmla="*/ 219 h 393"/>
              <a:gd name="T24" fmla="*/ 1253 w 1347"/>
              <a:gd name="T25" fmla="*/ 345 h 393"/>
              <a:gd name="T26" fmla="*/ 1208 w 1347"/>
              <a:gd name="T27" fmla="*/ 383 h 393"/>
              <a:gd name="T28" fmla="*/ 1336 w 1347"/>
              <a:gd name="T29" fmla="*/ 393 h 393"/>
              <a:gd name="T30" fmla="*/ 1347 w 1347"/>
              <a:gd name="T31" fmla="*/ 265 h 393"/>
              <a:gd name="T32" fmla="*/ 1299 w 1347"/>
              <a:gd name="T33" fmla="*/ 30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7" h="393">
                <a:moveTo>
                  <a:pt x="1299" y="306"/>
                </a:moveTo>
                <a:cubicBezTo>
                  <a:pt x="1274" y="272"/>
                  <a:pt x="1234" y="223"/>
                  <a:pt x="1175" y="175"/>
                </a:cubicBezTo>
                <a:cubicBezTo>
                  <a:pt x="1078" y="95"/>
                  <a:pt x="910" y="0"/>
                  <a:pt x="665" y="0"/>
                </a:cubicBezTo>
                <a:cubicBezTo>
                  <a:pt x="419" y="0"/>
                  <a:pt x="256" y="95"/>
                  <a:pt x="163" y="175"/>
                </a:cubicBezTo>
                <a:cubicBezTo>
                  <a:pt x="107" y="223"/>
                  <a:pt x="70" y="270"/>
                  <a:pt x="46" y="304"/>
                </a:cubicBezTo>
                <a:cubicBezTo>
                  <a:pt x="0" y="265"/>
                  <a:pt x="0" y="265"/>
                  <a:pt x="0" y="265"/>
                </a:cubicBezTo>
                <a:cubicBezTo>
                  <a:pt x="11" y="393"/>
                  <a:pt x="11" y="393"/>
                  <a:pt x="11" y="393"/>
                </a:cubicBezTo>
                <a:cubicBezTo>
                  <a:pt x="139" y="383"/>
                  <a:pt x="139" y="383"/>
                  <a:pt x="139" y="383"/>
                </a:cubicBezTo>
                <a:cubicBezTo>
                  <a:pt x="92" y="343"/>
                  <a:pt x="92" y="343"/>
                  <a:pt x="92" y="343"/>
                </a:cubicBezTo>
                <a:cubicBezTo>
                  <a:pt x="113" y="313"/>
                  <a:pt x="148" y="267"/>
                  <a:pt x="202" y="221"/>
                </a:cubicBezTo>
                <a:cubicBezTo>
                  <a:pt x="326" y="114"/>
                  <a:pt x="482" y="60"/>
                  <a:pt x="665" y="60"/>
                </a:cubicBezTo>
                <a:cubicBezTo>
                  <a:pt x="847" y="60"/>
                  <a:pt x="1005" y="114"/>
                  <a:pt x="1134" y="219"/>
                </a:cubicBezTo>
                <a:cubicBezTo>
                  <a:pt x="1192" y="266"/>
                  <a:pt x="1231" y="314"/>
                  <a:pt x="1253" y="345"/>
                </a:cubicBezTo>
                <a:cubicBezTo>
                  <a:pt x="1208" y="383"/>
                  <a:pt x="1208" y="383"/>
                  <a:pt x="1208" y="383"/>
                </a:cubicBezTo>
                <a:cubicBezTo>
                  <a:pt x="1336" y="393"/>
                  <a:pt x="1336" y="393"/>
                  <a:pt x="1336" y="393"/>
                </a:cubicBezTo>
                <a:cubicBezTo>
                  <a:pt x="1347" y="265"/>
                  <a:pt x="1347" y="265"/>
                  <a:pt x="1347" y="265"/>
                </a:cubicBezTo>
                <a:lnTo>
                  <a:pt x="1299" y="306"/>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87" name="TextBox 186"/>
          <p:cNvSpPr txBox="1"/>
          <p:nvPr/>
        </p:nvSpPr>
        <p:spPr>
          <a:xfrm>
            <a:off x="6054524" y="4784377"/>
            <a:ext cx="7049601" cy="1632652"/>
          </a:xfrm>
          <a:prstGeom prst="rect">
            <a:avLst/>
          </a:prstGeom>
          <a:noFill/>
        </p:spPr>
        <p:txBody>
          <a:bodyPr wrap="square" lIns="182854" tIns="146283" rIns="182854" bIns="146283" rtlCol="0">
            <a:spAutoFit/>
          </a:bodyPr>
          <a:lstStyle/>
          <a:p>
            <a:pPr>
              <a:lnSpc>
                <a:spcPct val="90000"/>
              </a:lnSpc>
              <a:spcAft>
                <a:spcPts val="600"/>
              </a:spcAft>
            </a:pPr>
            <a:r>
              <a:rPr lang="en-US" dirty="0"/>
              <a:t>Azure facts</a:t>
            </a:r>
          </a:p>
          <a:p>
            <a:pPr marL="342834" indent="-342834">
              <a:lnSpc>
                <a:spcPct val="90000"/>
              </a:lnSpc>
              <a:spcAft>
                <a:spcPts val="600"/>
              </a:spcAft>
              <a:buFont typeface="Arial" panose="020B0604020202020204" pitchFamily="34" charset="0"/>
              <a:buChar char="•"/>
            </a:pPr>
            <a:r>
              <a:rPr lang="en-US" sz="2000" dirty="0"/>
              <a:t>&gt;4 trillion objects in Azure</a:t>
            </a:r>
          </a:p>
          <a:p>
            <a:pPr marL="342834" indent="-342834">
              <a:lnSpc>
                <a:spcPct val="90000"/>
              </a:lnSpc>
              <a:spcAft>
                <a:spcPts val="600"/>
              </a:spcAft>
              <a:buFont typeface="Arial" panose="020B0604020202020204" pitchFamily="34" charset="0"/>
              <a:buChar char="•"/>
            </a:pPr>
            <a:r>
              <a:rPr lang="en-US" sz="2000" dirty="0"/>
              <a:t>300,000-1M+ requests per second</a:t>
            </a:r>
          </a:p>
          <a:p>
            <a:pPr marL="342834" indent="-342834">
              <a:lnSpc>
                <a:spcPct val="90000"/>
              </a:lnSpc>
              <a:spcAft>
                <a:spcPts val="600"/>
              </a:spcAft>
              <a:buFont typeface="Arial" panose="020B0604020202020204" pitchFamily="34" charset="0"/>
              <a:buChar char="•"/>
            </a:pPr>
            <a:r>
              <a:rPr lang="en-US" sz="2000" dirty="0"/>
              <a:t>Double compute and storage every 6 months</a:t>
            </a:r>
          </a:p>
        </p:txBody>
      </p:sp>
      <p:sp>
        <p:nvSpPr>
          <p:cNvPr id="96" name="Rectangle 95"/>
          <p:cNvSpPr/>
          <p:nvPr/>
        </p:nvSpPr>
        <p:spPr bwMode="auto">
          <a:xfrm>
            <a:off x="9842022" y="2037181"/>
            <a:ext cx="978773" cy="670392"/>
          </a:xfrm>
          <a:prstGeom prst="rect">
            <a:avLst/>
          </a:prstGeom>
          <a:solidFill>
            <a:schemeClr val="accent2"/>
          </a:solidFill>
          <a:ln>
            <a:noFill/>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3">
            <a:schemeClr val="accent2"/>
          </a:fillRef>
          <a:effectRef idx="2">
            <a:schemeClr val="accent2"/>
          </a:effectRef>
          <a:fontRef idx="minor">
            <a:schemeClr val="lt1"/>
          </a:fontRef>
        </p:style>
        <p:txBody>
          <a:bodyPr vert="horz" wrap="square" lIns="0" tIns="0" rIns="0" bIns="146283" numCol="1" rtlCol="0" anchor="t" anchorCtr="0" compatLnSpc="1">
            <a:prstTxWarp prst="textNoShape">
              <a:avLst/>
            </a:prstTxWarp>
          </a:bodyPr>
          <a:lstStyle/>
          <a:p>
            <a:pPr algn="ctr" defTabSz="913923">
              <a:tabLst>
                <a:tab pos="287282" algn="l"/>
              </a:tabLst>
            </a:pPr>
            <a:r>
              <a:rPr lang="en-US" sz="1199" dirty="0">
                <a:gradFill>
                  <a:gsLst>
                    <a:gs pos="0">
                      <a:srgbClr val="FFFFFF"/>
                    </a:gs>
                    <a:gs pos="100000">
                      <a:srgbClr val="FFFFFF"/>
                    </a:gs>
                  </a:gsLst>
                  <a:lin ang="5400000" scaled="0"/>
                </a:gradFill>
              </a:rPr>
              <a:t>Event Hubs</a:t>
            </a:r>
          </a:p>
        </p:txBody>
      </p:sp>
      <p:sp>
        <p:nvSpPr>
          <p:cNvPr id="99" name="Freeform 98"/>
          <p:cNvSpPr>
            <a:spLocks noEditPoints="1"/>
          </p:cNvSpPr>
          <p:nvPr/>
        </p:nvSpPr>
        <p:spPr bwMode="auto">
          <a:xfrm>
            <a:off x="10203262" y="2286920"/>
            <a:ext cx="281571" cy="374368"/>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99" dirty="0">
              <a:solidFill>
                <a:srgbClr val="000000"/>
              </a:solidFill>
            </a:endParaRPr>
          </a:p>
        </p:txBody>
      </p:sp>
    </p:spTree>
    <p:extLst>
      <p:ext uri="{BB962C8B-B14F-4D97-AF65-F5344CB8AC3E}">
        <p14:creationId xmlns:p14="http://schemas.microsoft.com/office/powerpoint/2010/main" val="1026719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8334" y="369116"/>
            <a:ext cx="10971244" cy="1024684"/>
          </a:xfrm>
        </p:spPr>
        <p:txBody>
          <a:bodyPr/>
          <a:lstStyle/>
          <a:p>
            <a:r>
              <a:rPr lang="en-US" dirty="0">
                <a:solidFill>
                  <a:schemeClr val="tx1"/>
                </a:solidFill>
              </a:rPr>
              <a:t>No hardware challenges</a:t>
            </a:r>
          </a:p>
        </p:txBody>
      </p:sp>
      <p:sp>
        <p:nvSpPr>
          <p:cNvPr id="3" name="Text Placeholder 21"/>
          <p:cNvSpPr txBox="1">
            <a:spLocks/>
          </p:cNvSpPr>
          <p:nvPr/>
        </p:nvSpPr>
        <p:spPr>
          <a:xfrm>
            <a:off x="275483" y="1487462"/>
            <a:ext cx="6502843" cy="3816611"/>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48" dirty="0">
                <a:solidFill>
                  <a:schemeClr val="accent2"/>
                </a:solidFill>
              </a:rPr>
              <a:t>HDInsight in the cloud bypasses hardware costs</a:t>
            </a:r>
          </a:p>
          <a:p>
            <a:pPr lvl="1"/>
            <a:r>
              <a:rPr lang="en-US" dirty="0"/>
              <a:t>Hardware acquisition</a:t>
            </a:r>
          </a:p>
          <a:p>
            <a:pPr lvl="1"/>
            <a:r>
              <a:rPr lang="en-US" dirty="0"/>
              <a:t>Hardware maintenance</a:t>
            </a:r>
          </a:p>
          <a:p>
            <a:pPr lvl="1"/>
            <a:r>
              <a:rPr lang="en-US" dirty="0"/>
              <a:t>Performance tuning</a:t>
            </a:r>
          </a:p>
          <a:p>
            <a:pPr>
              <a:spcBef>
                <a:spcPts val="1224"/>
              </a:spcBef>
            </a:pPr>
            <a:r>
              <a:rPr lang="en-US" sz="2448" dirty="0">
                <a:solidFill>
                  <a:schemeClr val="accent2"/>
                </a:solidFill>
              </a:rPr>
              <a:t>HDInsight in the cloud bypasses capacity planning</a:t>
            </a:r>
          </a:p>
          <a:p>
            <a:pPr lvl="1"/>
            <a:r>
              <a:rPr lang="en-US" dirty="0"/>
              <a:t>Spin up any number of Hadoop nodes on demand</a:t>
            </a:r>
          </a:p>
          <a:p>
            <a:pPr lvl="1"/>
            <a:r>
              <a:rPr lang="en-US" dirty="0"/>
              <a:t>Go from tens to thousands of nodes</a:t>
            </a:r>
          </a:p>
        </p:txBody>
      </p:sp>
      <p:grpSp>
        <p:nvGrpSpPr>
          <p:cNvPr id="4" name="Group 3"/>
          <p:cNvGrpSpPr/>
          <p:nvPr/>
        </p:nvGrpSpPr>
        <p:grpSpPr>
          <a:xfrm>
            <a:off x="6278661" y="1487462"/>
            <a:ext cx="2879951" cy="3131696"/>
            <a:chOff x="6278669" y="1212848"/>
            <a:chExt cx="2880360" cy="3132140"/>
          </a:xfrm>
        </p:grpSpPr>
        <p:sp>
          <p:nvSpPr>
            <p:cNvPr id="5" name="Rectangle 4"/>
            <p:cNvSpPr/>
            <p:nvPr/>
          </p:nvSpPr>
          <p:spPr bwMode="auto">
            <a:xfrm>
              <a:off x="6278669" y="1212848"/>
              <a:ext cx="2880360" cy="3132140"/>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No HW costs</a:t>
              </a:r>
            </a:p>
          </p:txBody>
        </p:sp>
        <p:grpSp>
          <p:nvGrpSpPr>
            <p:cNvPr id="6" name="Group 5"/>
            <p:cNvGrpSpPr/>
            <p:nvPr/>
          </p:nvGrpSpPr>
          <p:grpSpPr>
            <a:xfrm>
              <a:off x="6953831" y="1533190"/>
              <a:ext cx="1917979" cy="1617240"/>
              <a:chOff x="882284" y="1542912"/>
              <a:chExt cx="1917979" cy="1617240"/>
            </a:xfrm>
          </p:grpSpPr>
          <p:sp>
            <p:nvSpPr>
              <p:cNvPr id="8" name="Rectangle 7"/>
              <p:cNvSpPr/>
              <p:nvPr/>
            </p:nvSpPr>
            <p:spPr bwMode="auto">
              <a:xfrm>
                <a:off x="882284" y="2230085"/>
                <a:ext cx="996346" cy="93006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pic>
            <p:nvPicPr>
              <p:cNvPr id="9" name="Picture 2" descr="\\MAGNUM\Projects\Microsoft\Cloud Power FY12\Design\Icons\PNGs\Marketplace.png"/>
              <p:cNvPicPr>
                <a:picLocks noChangeAspect="1" noChangeArrowheads="1"/>
              </p:cNvPicPr>
              <p:nvPr/>
            </p:nvPicPr>
            <p:blipFill>
              <a:blip r:embed="rId3" cstate="print">
                <a:lum bright="100000"/>
              </a:blip>
              <a:srcRect/>
              <a:stretch>
                <a:fillRect/>
              </a:stretch>
            </p:blipFill>
            <p:spPr bwMode="auto">
              <a:xfrm rot="20193911">
                <a:off x="1670525" y="1542912"/>
                <a:ext cx="1129738" cy="1129738"/>
              </a:xfrm>
              <a:prstGeom prst="rect">
                <a:avLst/>
              </a:prstGeom>
              <a:noFill/>
            </p:spPr>
          </p:pic>
        </p:grpSp>
        <p:sp>
          <p:nvSpPr>
            <p:cNvPr id="7" name="Rectangle 6"/>
            <p:cNvSpPr/>
            <p:nvPr/>
          </p:nvSpPr>
          <p:spPr bwMode="auto">
            <a:xfrm rot="20268552">
              <a:off x="8075931" y="1875798"/>
              <a:ext cx="502168" cy="4445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a:lnSpc>
                  <a:spcPct val="90000"/>
                </a:lnSpc>
              </a:pPr>
              <a:r>
                <a:rPr lang="en-US" b="1" dirty="0">
                  <a:solidFill>
                    <a:srgbClr val="FF6600"/>
                  </a:solidFill>
                  <a:latin typeface="Arial" panose="020B0604020202020204" pitchFamily="34" charset="0"/>
                  <a:ea typeface="Segoe UI" pitchFamily="34" charset="0"/>
                  <a:cs typeface="Arial" panose="020B0604020202020204" pitchFamily="34" charset="0"/>
                </a:rPr>
                <a:t>$0</a:t>
              </a:r>
              <a:endParaRPr lang="en-US" sz="2000" b="1" dirty="0">
                <a:solidFill>
                  <a:srgbClr val="FF6600"/>
                </a:solidFill>
                <a:latin typeface="Arial" panose="020B0604020202020204" pitchFamily="34" charset="0"/>
                <a:ea typeface="Segoe UI" pitchFamily="34" charset="0"/>
                <a:cs typeface="Arial" panose="020B0604020202020204" pitchFamily="34" charset="0"/>
              </a:endParaRPr>
            </a:p>
          </p:txBody>
        </p:sp>
      </p:grpSp>
      <p:grpSp>
        <p:nvGrpSpPr>
          <p:cNvPr id="10" name="Group 9"/>
          <p:cNvGrpSpPr/>
          <p:nvPr/>
        </p:nvGrpSpPr>
        <p:grpSpPr>
          <a:xfrm>
            <a:off x="9281044" y="1487462"/>
            <a:ext cx="2879951" cy="3131696"/>
            <a:chOff x="9281478" y="1212848"/>
            <a:chExt cx="2880360" cy="3132140"/>
          </a:xfrm>
        </p:grpSpPr>
        <p:sp>
          <p:nvSpPr>
            <p:cNvPr id="11" name="Rectangle 10"/>
            <p:cNvSpPr/>
            <p:nvPr/>
          </p:nvSpPr>
          <p:spPr bwMode="auto">
            <a:xfrm>
              <a:off x="9281478"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Unlimited scale</a:t>
              </a:r>
            </a:p>
          </p:txBody>
        </p:sp>
        <p:grpSp>
          <p:nvGrpSpPr>
            <p:cNvPr id="12" name="Group 11"/>
            <p:cNvGrpSpPr/>
            <p:nvPr/>
          </p:nvGrpSpPr>
          <p:grpSpPr>
            <a:xfrm>
              <a:off x="9420707" y="1665485"/>
              <a:ext cx="2601903" cy="1485854"/>
              <a:chOff x="3424710" y="1665485"/>
              <a:chExt cx="2601903" cy="1485854"/>
            </a:xfrm>
          </p:grpSpPr>
          <p:sp>
            <p:nvSpPr>
              <p:cNvPr id="13" name="Freeform 13"/>
              <p:cNvSpPr>
                <a:spLocks/>
              </p:cNvSpPr>
              <p:nvPr/>
            </p:nvSpPr>
            <p:spPr bwMode="auto">
              <a:xfrm>
                <a:off x="3424710" y="1665485"/>
                <a:ext cx="2601903" cy="148585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solidFill>
                    <a:srgbClr val="000000"/>
                  </a:solidFill>
                </a:endParaRPr>
              </a:p>
            </p:txBody>
          </p:sp>
          <p:pic>
            <p:nvPicPr>
              <p:cNvPr id="1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41063" y="2486833"/>
                <a:ext cx="664506" cy="664506"/>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04804" y="2486833"/>
                <a:ext cx="664506" cy="664506"/>
              </a:xfrm>
              <a:prstGeom prst="rect">
                <a:avLst/>
              </a:prstGeom>
              <a:noFill/>
              <a:ln>
                <a:noFill/>
              </a:ln>
            </p:spPr>
          </p:pic>
          <p:pic>
            <p:nvPicPr>
              <p:cNvPr id="16" name="Picture 2" descr="\\MAGNUM\Projects\Microsoft\Cloud Power FY12\Design\ICONS_PNG\Tower.png"/>
              <p:cNvPicPr>
                <a:picLocks noChangeAspect="1" noChangeArrowheads="1"/>
              </p:cNvPicPr>
              <p:nvPr/>
            </p:nvPicPr>
            <p:blipFill>
              <a:blip r:embed="rId5" cstate="print">
                <a:duotone>
                  <a:prstClr val="black"/>
                  <a:schemeClr val="accent6">
                    <a:tint val="45000"/>
                    <a:satMod val="400000"/>
                  </a:schemeClr>
                </a:duotone>
              </a:blip>
              <a:stretch>
                <a:fillRect/>
              </a:stretch>
            </p:blipFill>
            <p:spPr bwMode="auto">
              <a:xfrm>
                <a:off x="4568545" y="2486833"/>
                <a:ext cx="664506" cy="664506"/>
              </a:xfrm>
              <a:prstGeom prst="rect">
                <a:avLst/>
              </a:prstGeom>
              <a:noFill/>
            </p:spPr>
          </p:pic>
          <p:pic>
            <p:nvPicPr>
              <p:cNvPr id="17"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32286" y="2485924"/>
                <a:ext cx="664506" cy="664506"/>
              </a:xfrm>
              <a:prstGeom prst="rect">
                <a:avLst/>
              </a:prstGeom>
              <a:noFill/>
              <a:ln>
                <a:noFill/>
              </a:ln>
            </p:spPr>
          </p:pic>
          <p:pic>
            <p:nvPicPr>
              <p:cNvPr id="18"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896027" y="2485924"/>
                <a:ext cx="664506" cy="664506"/>
              </a:xfrm>
              <a:prstGeom prst="rect">
                <a:avLst/>
              </a:prstGeom>
              <a:noFill/>
              <a:ln>
                <a:noFill/>
              </a:ln>
            </p:spPr>
          </p:pic>
          <p:pic>
            <p:nvPicPr>
              <p:cNvPr id="19"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559768" y="2485924"/>
                <a:ext cx="664506" cy="664506"/>
              </a:xfrm>
              <a:prstGeom prst="rect">
                <a:avLst/>
              </a:prstGeom>
              <a:noFill/>
              <a:ln>
                <a:noFill/>
              </a:ln>
            </p:spPr>
          </p:pic>
          <p:pic>
            <p:nvPicPr>
              <p:cNvPr id="20"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62655" y="1951773"/>
                <a:ext cx="664506" cy="664506"/>
              </a:xfrm>
              <a:prstGeom prst="rect">
                <a:avLst/>
              </a:prstGeom>
              <a:noFill/>
              <a:ln>
                <a:noFill/>
              </a:ln>
            </p:spPr>
          </p:pic>
          <p:pic>
            <p:nvPicPr>
              <p:cNvPr id="21"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26396" y="1951773"/>
                <a:ext cx="664506" cy="664506"/>
              </a:xfrm>
              <a:prstGeom prst="rect">
                <a:avLst/>
              </a:prstGeom>
              <a:noFill/>
              <a:ln>
                <a:noFill/>
              </a:ln>
            </p:spPr>
          </p:pic>
          <p:pic>
            <p:nvPicPr>
              <p:cNvPr id="22"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590137" y="1951773"/>
                <a:ext cx="664506" cy="664506"/>
              </a:xfrm>
              <a:prstGeom prst="rect">
                <a:avLst/>
              </a:prstGeom>
              <a:noFill/>
              <a:ln>
                <a:noFill/>
              </a:ln>
            </p:spPr>
          </p:pic>
          <p:pic>
            <p:nvPicPr>
              <p:cNvPr id="2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53878" y="1950864"/>
                <a:ext cx="664506" cy="664506"/>
              </a:xfrm>
              <a:prstGeom prst="rect">
                <a:avLst/>
              </a:prstGeom>
              <a:noFill/>
              <a:ln>
                <a:noFill/>
              </a:ln>
            </p:spPr>
          </p:pic>
          <p:pic>
            <p:nvPicPr>
              <p:cNvPr id="2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917619" y="1950864"/>
                <a:ext cx="664506" cy="664506"/>
              </a:xfrm>
              <a:prstGeom prst="rect">
                <a:avLst/>
              </a:prstGeom>
              <a:noFill/>
              <a:ln>
                <a:noFill/>
              </a:ln>
            </p:spPr>
          </p:pic>
        </p:grpSp>
      </p:grpSp>
    </p:spTree>
    <p:extLst>
      <p:ext uri="{BB962C8B-B14F-4D97-AF65-F5344CB8AC3E}">
        <p14:creationId xmlns:p14="http://schemas.microsoft.com/office/powerpoint/2010/main" val="400882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2" presetClass="entr" presetSubtype="2" decel="10000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1+#ppt_w/2"/>
                                          </p:val>
                                        </p:tav>
                                        <p:tav tm="100000">
                                          <p:val>
                                            <p:strVal val="#ppt_x"/>
                                          </p:val>
                                        </p:tav>
                                      </p:tavLst>
                                    </p:anim>
                                    <p:anim calcmode="lin" valueType="num">
                                      <p:cBhvr additive="base">
                                        <p:cTn id="29" dur="7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1+#ppt_w/2"/>
                                          </p:val>
                                        </p:tav>
                                        <p:tav tm="100000">
                                          <p:val>
                                            <p:strVal val="#ppt_x"/>
                                          </p:val>
                                        </p:tav>
                                      </p:tavLst>
                                    </p:anim>
                                    <p:anim calcmode="lin" valueType="num">
                                      <p:cBhvr additive="base">
                                        <p:cTn id="33"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884" y="1761945"/>
            <a:ext cx="7588761" cy="2421725"/>
          </a:xfrm>
          <a:prstGeom prst="rect">
            <a:avLst/>
          </a:prstGeom>
        </p:spPr>
        <p:txBody>
          <a:bodyPr vert="horz" wrap="square" lIns="457135"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defRPr/>
            </a:pPr>
            <a:endParaRPr lang="en-US" sz="2040" kern="0" dirty="0">
              <a:ln>
                <a:solidFill>
                  <a:srgbClr val="FFFFFF">
                    <a:alpha val="0"/>
                  </a:srgbClr>
                </a:solidFill>
              </a:ln>
              <a:solidFill>
                <a:srgbClr val="FFFFFF"/>
              </a:solidFill>
              <a:latin typeface="Segoe UI Light"/>
            </a:endParaRPr>
          </a:p>
          <a:p>
            <a:pPr marL="349724" indent="-349724">
              <a:lnSpc>
                <a:spcPct val="100000"/>
              </a:lnSpc>
              <a:spcBef>
                <a:spcPts val="1000"/>
              </a:spcBef>
              <a:buFont typeface="Arial" pitchFamily="34" charset="0"/>
              <a:buChar char="•"/>
              <a:defRPr/>
            </a:pPr>
            <a:endParaRPr lang="en-US" sz="2040" kern="0" dirty="0">
              <a:ln>
                <a:solidFill>
                  <a:srgbClr val="FFFFFF">
                    <a:alpha val="0"/>
                  </a:srgbClr>
                </a:solidFill>
              </a:ln>
              <a:solidFill>
                <a:srgbClr val="FFFFFF"/>
              </a:solidFill>
              <a:latin typeface="Segoe UI Light"/>
            </a:endParaRPr>
          </a:p>
          <a:p>
            <a:pPr>
              <a:lnSpc>
                <a:spcPct val="100000"/>
              </a:lnSpc>
              <a:spcBef>
                <a:spcPts val="1000"/>
              </a:spcBef>
              <a:defRPr/>
            </a:pPr>
            <a:endParaRPr lang="en-US" sz="2040" kern="0" dirty="0">
              <a:ln>
                <a:solidFill>
                  <a:srgbClr val="FFFFFF">
                    <a:alpha val="0"/>
                  </a:srgbClr>
                </a:solidFill>
              </a:ln>
              <a:solidFill>
                <a:srgbClr val="FFFFFF"/>
              </a:solidFill>
              <a:latin typeface="Segoe UI Light"/>
            </a:endParaRPr>
          </a:p>
          <a:p>
            <a:pPr>
              <a:lnSpc>
                <a:spcPct val="100000"/>
              </a:lnSpc>
              <a:spcBef>
                <a:spcPts val="1000"/>
              </a:spcBef>
              <a:defRPr/>
            </a:pPr>
            <a:endParaRPr lang="en-US" dirty="0">
              <a:solidFill>
                <a:srgbClr val="FFFFFF"/>
              </a:solidFill>
              <a:latin typeface="Segoe UI Light"/>
            </a:endParaRPr>
          </a:p>
          <a:p>
            <a:pPr>
              <a:lnSpc>
                <a:spcPct val="100000"/>
              </a:lnSpc>
              <a:spcBef>
                <a:spcPts val="1000"/>
              </a:spcBef>
              <a:defRPr/>
            </a:pPr>
            <a:endParaRPr lang="en-US" dirty="0">
              <a:solidFill>
                <a:srgbClr val="FFFFFF"/>
              </a:solidFill>
              <a:latin typeface="Segoe UI Light"/>
            </a:endParaRPr>
          </a:p>
        </p:txBody>
      </p:sp>
      <p:sp>
        <p:nvSpPr>
          <p:cNvPr id="7" name="Title 1"/>
          <p:cNvSpPr txBox="1">
            <a:spLocks/>
          </p:cNvSpPr>
          <p:nvPr/>
        </p:nvSpPr>
        <p:spPr>
          <a:xfrm>
            <a:off x="882" y="297358"/>
            <a:ext cx="12161366" cy="917444"/>
          </a:xfrm>
          <a:prstGeom prst="rect">
            <a:avLst/>
          </a:prstGeom>
        </p:spPr>
        <p:txBody>
          <a:bodyPr vert="horz" wrap="square" lIns="457135" tIns="91427" rIns="146283" bIns="91427"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a:defRPr/>
            </a:pPr>
            <a:r>
              <a:rPr sz="4799" dirty="0">
                <a:gradFill>
                  <a:gsLst>
                    <a:gs pos="7080">
                      <a:srgbClr val="FFFFFF"/>
                    </a:gs>
                    <a:gs pos="26000">
                      <a:srgbClr val="FFFFFF"/>
                    </a:gs>
                  </a:gsLst>
                  <a:lin ang="5400000" scaled="0"/>
                </a:gradFill>
              </a:rPr>
              <a:t>Learning objectives</a:t>
            </a:r>
          </a:p>
          <a:p>
            <a:pPr>
              <a:defRPr/>
            </a:pPr>
            <a:endParaRPr lang="en-US" sz="4799" dirty="0">
              <a:gradFill>
                <a:gsLst>
                  <a:gs pos="7080">
                    <a:srgbClr val="FFFFFF"/>
                  </a:gs>
                  <a:gs pos="26000">
                    <a:srgbClr val="FFFFFF"/>
                  </a:gs>
                </a:gsLst>
                <a:lin ang="5400000" scaled="0"/>
              </a:gradFill>
            </a:endParaRP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Reviewing Hadoop Fundamentals</a:t>
            </a: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Understanding </a:t>
            </a:r>
            <a:r>
              <a:rPr lang="en-US" spc="0" dirty="0">
                <a:solidFill>
                  <a:srgbClr val="FFFFFF"/>
                </a:solidFill>
              </a:rPr>
              <a:t>Azure HDInsight</a:t>
            </a:r>
          </a:p>
          <a:p>
            <a:pPr marL="349724" indent="-349724">
              <a:lnSpc>
                <a:spcPct val="100000"/>
              </a:lnSpc>
              <a:spcBef>
                <a:spcPts val="1000"/>
              </a:spcBef>
              <a:buSzPct val="90000"/>
              <a:buFont typeface="Arial" panose="020B0604020202020204" pitchFamily="34" charset="0"/>
              <a:buChar char="•"/>
              <a:defRPr/>
            </a:pPr>
            <a:r>
              <a:rPr lang="en-US" spc="0" dirty="0">
                <a:solidFill>
                  <a:srgbClr val="FFFFFF"/>
                </a:solidFill>
                <a:cs typeface="+mn-cs"/>
              </a:rPr>
              <a:t>Provisioning with Azure HDInsight</a:t>
            </a:r>
            <a:endParaRPr spc="0" dirty="0">
              <a:solidFill>
                <a:srgbClr val="FFFFFF"/>
              </a:solidFill>
              <a:latin typeface="Segoe UI Light"/>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510" y="497"/>
            <a:ext cx="4569084" cy="6993533"/>
          </a:xfrm>
          <a:prstGeom prst="rect">
            <a:avLst/>
          </a:prstGeom>
        </p:spPr>
      </p:pic>
    </p:spTree>
    <p:extLst>
      <p:ext uri="{BB962C8B-B14F-4D97-AF65-F5344CB8AC3E}">
        <p14:creationId xmlns:p14="http://schemas.microsoft.com/office/powerpoint/2010/main" val="153755916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10848" y="369116"/>
            <a:ext cx="10971244" cy="1024684"/>
          </a:xfrm>
        </p:spPr>
        <p:txBody>
          <a:bodyPr/>
          <a:lstStyle/>
          <a:p>
            <a:r>
              <a:rPr lang="en-US" dirty="0">
                <a:solidFill>
                  <a:schemeClr val="tx1"/>
                </a:solidFill>
              </a:rPr>
              <a:t>Mission-critical, enterprise-ready</a:t>
            </a:r>
          </a:p>
        </p:txBody>
      </p:sp>
      <p:sp>
        <p:nvSpPr>
          <p:cNvPr id="3" name="Text Placeholder 5"/>
          <p:cNvSpPr txBox="1">
            <a:spLocks/>
          </p:cNvSpPr>
          <p:nvPr/>
        </p:nvSpPr>
        <p:spPr>
          <a:xfrm>
            <a:off x="275481" y="1342114"/>
            <a:ext cx="11887878" cy="4464691"/>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599" dirty="0">
                <a:solidFill>
                  <a:schemeClr val="accent2"/>
                </a:solidFill>
              </a:rPr>
              <a:t>Managed Hadoop, backed by SLA</a:t>
            </a:r>
          </a:p>
          <a:p>
            <a:pPr lvl="1"/>
            <a:r>
              <a:rPr lang="en-US" sz="1836" dirty="0"/>
              <a:t>Three nines of availability: 99.9% uptime</a:t>
            </a:r>
          </a:p>
          <a:p>
            <a:pPr>
              <a:spcBef>
                <a:spcPts val="1224"/>
              </a:spcBef>
            </a:pPr>
            <a:r>
              <a:rPr lang="en-US" sz="3599" dirty="0">
                <a:solidFill>
                  <a:schemeClr val="accent2"/>
                </a:solidFill>
              </a:rPr>
              <a:t>HDInsight auto-replicates data</a:t>
            </a:r>
          </a:p>
          <a:p>
            <a:pPr lvl="1"/>
            <a:r>
              <a:rPr lang="en-US" sz="1836" dirty="0"/>
              <a:t>Automatic geo-replication of data</a:t>
            </a:r>
          </a:p>
          <a:p>
            <a:pPr lvl="1"/>
            <a:r>
              <a:rPr lang="en-US" sz="1836" dirty="0"/>
              <a:t>Data only replicates within same geo-political (i.e., country, region)</a:t>
            </a:r>
          </a:p>
          <a:p>
            <a:endParaRPr lang="en-US" sz="1836" dirty="0"/>
          </a:p>
          <a:p>
            <a:endParaRPr lang="en-US" sz="1836" dirty="0"/>
          </a:p>
          <a:p>
            <a:endParaRPr lang="en-US" sz="1836" dirty="0"/>
          </a:p>
        </p:txBody>
      </p:sp>
      <p:grpSp>
        <p:nvGrpSpPr>
          <p:cNvPr id="4" name="Group 3"/>
          <p:cNvGrpSpPr/>
          <p:nvPr/>
        </p:nvGrpSpPr>
        <p:grpSpPr>
          <a:xfrm>
            <a:off x="9281044" y="1495353"/>
            <a:ext cx="2879951" cy="3131696"/>
            <a:chOff x="9281478" y="1212848"/>
            <a:chExt cx="2880360" cy="3132140"/>
          </a:xfrm>
        </p:grpSpPr>
        <p:sp>
          <p:nvSpPr>
            <p:cNvPr id="5" name="Rectangle 4"/>
            <p:cNvSpPr/>
            <p:nvPr/>
          </p:nvSpPr>
          <p:spPr bwMode="auto">
            <a:xfrm>
              <a:off x="9281478"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r>
                <a:rPr lang="en-US" dirty="0">
                  <a:gradFill>
                    <a:gsLst>
                      <a:gs pos="0">
                        <a:srgbClr val="FFFFFF"/>
                      </a:gs>
                      <a:gs pos="100000">
                        <a:srgbClr val="FFFFFF"/>
                      </a:gs>
                    </a:gsLst>
                    <a:lin ang="5400000" scaled="0"/>
                  </a:gradFill>
                </a:rPr>
                <a:t>Mission-critical Hadoop</a:t>
              </a:r>
            </a:p>
          </p:txBody>
        </p:sp>
        <p:pic>
          <p:nvPicPr>
            <p:cNvPr id="6" name="Picture 5" descr="\\MAGNUM\Projects\Microsoft\Cloud Power FY12\Design\ICONS_PNG\Open_Web_Platform.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Lst>
            </a:blip>
            <a:srcRect/>
            <a:stretch>
              <a:fillRect/>
            </a:stretch>
          </p:blipFill>
          <p:spPr bwMode="auto">
            <a:xfrm>
              <a:off x="9891148" y="1691519"/>
              <a:ext cx="1661020" cy="1661020"/>
            </a:xfrm>
            <a:prstGeom prst="rect">
              <a:avLst/>
            </a:prstGeom>
            <a:noFill/>
          </p:spPr>
        </p:pic>
      </p:grpSp>
    </p:spTree>
    <p:extLst>
      <p:ext uri="{BB962C8B-B14F-4D97-AF65-F5344CB8AC3E}">
        <p14:creationId xmlns:p14="http://schemas.microsoft.com/office/powerpoint/2010/main" val="1324977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2" presetClass="entr" presetSubtype="2" decel="10000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750" fill="hold"/>
                                        <p:tgtEl>
                                          <p:spTgt spid="4"/>
                                        </p:tgtEl>
                                        <p:attrNameLst>
                                          <p:attrName>ppt_x</p:attrName>
                                        </p:attrNameLst>
                                      </p:cBhvr>
                                      <p:tavLst>
                                        <p:tav tm="0">
                                          <p:val>
                                            <p:strVal val="1+#ppt_w/2"/>
                                          </p:val>
                                        </p:tav>
                                        <p:tav tm="100000">
                                          <p:val>
                                            <p:strVal val="#ppt_x"/>
                                          </p:val>
                                        </p:tav>
                                      </p:tavLst>
                                    </p:anim>
                                    <p:anim calcmode="lin" valueType="num">
                                      <p:cBhvr additive="base">
                                        <p:cTn id="25"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02722" y="369116"/>
            <a:ext cx="10971244" cy="1024684"/>
          </a:xfrm>
        </p:spPr>
        <p:txBody>
          <a:bodyPr/>
          <a:lstStyle/>
          <a:p>
            <a:r>
              <a:rPr lang="en-US" dirty="0">
                <a:solidFill>
                  <a:schemeClr val="tx1"/>
                </a:solidFill>
              </a:rPr>
              <a:t>Maintenance done for you</a:t>
            </a:r>
          </a:p>
        </p:txBody>
      </p:sp>
      <p:sp>
        <p:nvSpPr>
          <p:cNvPr id="4" name="Text Placeholder 2"/>
          <p:cNvSpPr txBox="1">
            <a:spLocks/>
          </p:cNvSpPr>
          <p:nvPr/>
        </p:nvSpPr>
        <p:spPr>
          <a:xfrm>
            <a:off x="288476" y="1437968"/>
            <a:ext cx="6997076" cy="4557554"/>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r>
              <a:rPr lang="en-US" sz="3999" dirty="0">
                <a:solidFill>
                  <a:schemeClr val="accent2"/>
                </a:solidFill>
                <a:latin typeface="+mj-lt"/>
                <a:cs typeface="ＭＳ Ｐゴシック" charset="0"/>
              </a:rPr>
              <a:t>Minimal IT resources for upgrades/patching</a:t>
            </a:r>
          </a:p>
          <a:p>
            <a:pPr marL="0" lvl="1"/>
            <a:r>
              <a:rPr lang="en-US" sz="1836" dirty="0"/>
              <a:t>OS patching and security updates done automatically</a:t>
            </a:r>
          </a:p>
          <a:p>
            <a:pPr marL="0" lvl="1"/>
            <a:endParaRPr lang="en-US" sz="1836" dirty="0">
              <a:gradFill>
                <a:gsLst>
                  <a:gs pos="33628">
                    <a:schemeClr val="tx2"/>
                  </a:gs>
                  <a:gs pos="86000">
                    <a:schemeClr val="tx2"/>
                  </a:gs>
                </a:gsLst>
                <a:lin ang="5400000" scaled="0"/>
              </a:gradFill>
            </a:endParaRPr>
          </a:p>
          <a:p>
            <a:pPr marL="0" lvl="1"/>
            <a:r>
              <a:rPr lang="en-US" sz="3999" dirty="0">
                <a:solidFill>
                  <a:schemeClr val="accent2"/>
                </a:solidFill>
                <a:latin typeface="+mj-lt"/>
                <a:cs typeface="ＭＳ Ｐゴシック" charset="0"/>
              </a:rPr>
              <a:t>Minimal IT resources to update Hadoop versions </a:t>
            </a:r>
          </a:p>
          <a:p>
            <a:pPr marL="0" lvl="1"/>
            <a:r>
              <a:rPr lang="en-US" sz="1836" dirty="0"/>
              <a:t>Hadoop versions are rapidly releasing throughout year</a:t>
            </a:r>
          </a:p>
          <a:p>
            <a:pPr marL="0" lvl="1"/>
            <a:r>
              <a:rPr lang="en-US" sz="1836" dirty="0"/>
              <a:t>Always be on latest version of Hadoop, without effort</a:t>
            </a:r>
          </a:p>
          <a:p>
            <a:endParaRPr lang="en-US" sz="1836" dirty="0"/>
          </a:p>
        </p:txBody>
      </p:sp>
    </p:spTree>
    <p:extLst>
      <p:ext uri="{BB962C8B-B14F-4D97-AF65-F5344CB8AC3E}">
        <p14:creationId xmlns:p14="http://schemas.microsoft.com/office/powerpoint/2010/main" val="4125429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8619" y="369116"/>
            <a:ext cx="10971244" cy="1024684"/>
          </a:xfrm>
        </p:spPr>
        <p:txBody>
          <a:bodyPr/>
          <a:lstStyle/>
          <a:p>
            <a:r>
              <a:rPr lang="en-US" dirty="0">
                <a:solidFill>
                  <a:schemeClr val="tx1"/>
                </a:solidFill>
              </a:rPr>
              <a:t>Low cost </a:t>
            </a:r>
          </a:p>
        </p:txBody>
      </p:sp>
      <p:sp>
        <p:nvSpPr>
          <p:cNvPr id="3" name="Text Placeholder 6"/>
          <p:cNvSpPr txBox="1">
            <a:spLocks/>
          </p:cNvSpPr>
          <p:nvPr/>
        </p:nvSpPr>
        <p:spPr>
          <a:xfrm>
            <a:off x="270085" y="1189504"/>
            <a:ext cx="11654187" cy="2570086"/>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36" dirty="0">
                <a:solidFill>
                  <a:schemeClr val="tx1"/>
                </a:solidFill>
              </a:rPr>
              <a:t>HDInsight is billed by usage</a:t>
            </a:r>
          </a:p>
          <a:p>
            <a:r>
              <a:rPr lang="en-US" dirty="0">
                <a:solidFill>
                  <a:schemeClr val="tx1"/>
                </a:solidFill>
              </a:rPr>
              <a:t>Billed for usage</a:t>
            </a:r>
          </a:p>
          <a:p>
            <a:r>
              <a:rPr lang="en-US" dirty="0">
                <a:solidFill>
                  <a:schemeClr val="tx1"/>
                </a:solidFill>
              </a:rPr>
              <a:t>Clusters can be deleted when no longer used</a:t>
            </a:r>
          </a:p>
          <a:p>
            <a:pPr>
              <a:spcBef>
                <a:spcPts val="1224"/>
              </a:spcBef>
            </a:pPr>
            <a:r>
              <a:rPr lang="en-US" sz="3599" dirty="0">
                <a:solidFill>
                  <a:schemeClr val="accent2"/>
                </a:solidFill>
              </a:rPr>
              <a:t>No additional price for support</a:t>
            </a:r>
          </a:p>
          <a:p>
            <a:pPr lvl="1" indent="-466298"/>
            <a:r>
              <a:rPr lang="en-US" dirty="0"/>
              <a:t>Azure Support includes Hadoop support</a:t>
            </a:r>
          </a:p>
          <a:p>
            <a:pPr lvl="1" indent="-466298"/>
            <a:r>
              <a:rPr lang="en-US" dirty="0"/>
              <a:t>What usually costs thousands of dollars per node is included</a:t>
            </a:r>
          </a:p>
        </p:txBody>
      </p:sp>
      <p:sp>
        <p:nvSpPr>
          <p:cNvPr id="4" name="Rectangle 3"/>
          <p:cNvSpPr/>
          <p:nvPr/>
        </p:nvSpPr>
        <p:spPr bwMode="auto">
          <a:xfrm>
            <a:off x="8046778" y="1213173"/>
            <a:ext cx="4115804" cy="3131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54" tIns="146283" rIns="182854" bIns="146283" numCol="1" rtlCol="0" anchor="b" anchorCtr="0" compatLnSpc="1">
            <a:prstTxWarp prst="textNoShape">
              <a:avLst/>
            </a:prstTxWarp>
          </a:bodyPr>
          <a:lstStyle/>
          <a:p>
            <a:pPr defTabSz="913923">
              <a:tabLst>
                <a:tab pos="287282" algn="l"/>
              </a:tabLst>
            </a:pPr>
            <a:endParaRPr lang="en-US" dirty="0">
              <a:gradFill>
                <a:gsLst>
                  <a:gs pos="0">
                    <a:srgbClr val="FFFFFF"/>
                  </a:gs>
                  <a:gs pos="100000">
                    <a:srgbClr val="FFFFFF"/>
                  </a:gs>
                </a:gsLst>
                <a:lin ang="5400000" scaled="0"/>
              </a:gradFill>
            </a:endParaRPr>
          </a:p>
        </p:txBody>
      </p:sp>
      <p:sp>
        <p:nvSpPr>
          <p:cNvPr id="5" name="TextBox 4"/>
          <p:cNvSpPr txBox="1"/>
          <p:nvPr/>
        </p:nvSpPr>
        <p:spPr>
          <a:xfrm>
            <a:off x="8427724" y="1440154"/>
            <a:ext cx="914270" cy="914270"/>
          </a:xfrm>
          <a:prstGeom prst="rect">
            <a:avLst/>
          </a:prstGeom>
          <a:noFill/>
        </p:spPr>
        <p:txBody>
          <a:bodyPr wrap="none" lIns="182854" tIns="146283" rIns="182854" bIns="146283" rtlCol="0">
            <a:noAutofit/>
          </a:bodyPr>
          <a:lstStyle/>
          <a:p>
            <a:pPr>
              <a:lnSpc>
                <a:spcPct val="90000"/>
              </a:lnSpc>
              <a:spcAft>
                <a:spcPts val="600"/>
              </a:spcAft>
            </a:pPr>
            <a:r>
              <a:rPr lang="en-US" sz="11497" dirty="0">
                <a:solidFill>
                  <a:srgbClr val="FFFFFF"/>
                </a:solidFill>
              </a:rPr>
              <a:t>$£€¥</a:t>
            </a:r>
          </a:p>
        </p:txBody>
      </p:sp>
      <p:pic>
        <p:nvPicPr>
          <p:cNvPr id="6" name="Picture 5"/>
          <p:cNvPicPr>
            <a:picLocks noChangeAspect="1"/>
          </p:cNvPicPr>
          <p:nvPr/>
        </p:nvPicPr>
        <p:blipFill>
          <a:blip r:embed="rId3"/>
          <a:stretch>
            <a:fillRect/>
          </a:stretch>
        </p:blipFill>
        <p:spPr>
          <a:xfrm>
            <a:off x="437383" y="4572551"/>
            <a:ext cx="7609396" cy="1980919"/>
          </a:xfrm>
          <a:prstGeom prst="rect">
            <a:avLst/>
          </a:prstGeom>
          <a:ln w="63500">
            <a:solidFill>
              <a:schemeClr val="accent2"/>
            </a:solidFill>
          </a:ln>
        </p:spPr>
      </p:pic>
    </p:spTree>
    <p:extLst>
      <p:ext uri="{BB962C8B-B14F-4D97-AF65-F5344CB8AC3E}">
        <p14:creationId xmlns:p14="http://schemas.microsoft.com/office/powerpoint/2010/main" val="3673012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v-abb\Dropbox\SQL Server 14\Resources\bb1be64e-7318-465f-b470-54f58299ef6f\MSMEA12_Hana_Salman_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966492" y="3464610"/>
            <a:ext cx="3751974" cy="29208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75785" y="3464611"/>
            <a:ext cx="3753072" cy="292307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14725" y="3464611"/>
            <a:ext cx="3757651" cy="2923080"/>
          </a:xfrm>
          <a:prstGeom prst="rect">
            <a:avLst/>
          </a:prstGeom>
        </p:spPr>
      </p:pic>
      <p:sp useBgFill="1">
        <p:nvSpPr>
          <p:cNvPr id="9" name="Rectangle 8"/>
          <p:cNvSpPr/>
          <p:nvPr/>
        </p:nvSpPr>
        <p:spPr bwMode="auto">
          <a:xfrm>
            <a:off x="882" y="496"/>
            <a:ext cx="12434711" cy="346192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 name="Text Placeholder 2"/>
          <p:cNvSpPr>
            <a:spLocks noGrp="1"/>
          </p:cNvSpPr>
          <p:nvPr>
            <p:ph type="body" sz="quarter" idx="13"/>
          </p:nvPr>
        </p:nvSpPr>
        <p:spPr>
          <a:xfrm>
            <a:off x="90815" y="332183"/>
            <a:ext cx="10971244" cy="1024684"/>
          </a:xfrm>
        </p:spPr>
        <p:txBody>
          <a:bodyPr/>
          <a:lstStyle/>
          <a:p>
            <a:r>
              <a:rPr lang="en-US" dirty="0">
                <a:solidFill>
                  <a:schemeClr val="tx1"/>
                </a:solidFill>
              </a:rPr>
              <a:t>Introducing Azure HDInsight</a:t>
            </a:r>
          </a:p>
        </p:txBody>
      </p:sp>
      <p:sp>
        <p:nvSpPr>
          <p:cNvPr id="4" name="Rectangle 3"/>
          <p:cNvSpPr/>
          <p:nvPr/>
        </p:nvSpPr>
        <p:spPr bwMode="auto">
          <a:xfrm>
            <a:off x="275786" y="1213174"/>
            <a:ext cx="3752899" cy="2251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100% Apache Hadoop</a:t>
            </a:r>
          </a:p>
        </p:txBody>
      </p:sp>
      <p:sp>
        <p:nvSpPr>
          <p:cNvPr id="11" name="Rectangle 10"/>
          <p:cNvSpPr/>
          <p:nvPr/>
        </p:nvSpPr>
        <p:spPr bwMode="auto">
          <a:xfrm>
            <a:off x="4086884"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7966493" y="1213174"/>
            <a:ext cx="3754378" cy="22514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Immersive insights</a:t>
            </a:r>
          </a:p>
        </p:txBody>
      </p:sp>
      <p:sp>
        <p:nvSpPr>
          <p:cNvPr id="5" name="Rectangle 4"/>
          <p:cNvSpPr/>
          <p:nvPr/>
        </p:nvSpPr>
        <p:spPr bwMode="auto">
          <a:xfrm>
            <a:off x="4120402" y="1213174"/>
            <a:ext cx="3751974" cy="2251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defTabSz="931954"/>
            <a:r>
              <a:rPr lang="en-US" sz="3599" dirty="0">
                <a:ln>
                  <a:solidFill>
                    <a:srgbClr val="FFFFFF">
                      <a:alpha val="0"/>
                    </a:srgbClr>
                  </a:solidFill>
                </a:ln>
                <a:solidFill>
                  <a:srgbClr val="FFFFFF"/>
                </a:solidFill>
                <a:latin typeface="Segoe UI Light"/>
                <a:ea typeface="Segoe UI" pitchFamily="34" charset="0"/>
                <a:cs typeface="Segoe UI" pitchFamily="34" charset="0"/>
              </a:rPr>
              <a:t>Powered by </a:t>
            </a:r>
            <a:br>
              <a:rPr lang="en-US" sz="3599" dirty="0">
                <a:ln>
                  <a:solidFill>
                    <a:srgbClr val="FFFFFF">
                      <a:alpha val="0"/>
                    </a:srgbClr>
                  </a:solidFill>
                </a:ln>
                <a:solidFill>
                  <a:srgbClr val="FFFFFF"/>
                </a:solidFill>
                <a:latin typeface="Segoe UI Light"/>
                <a:ea typeface="Segoe UI" pitchFamily="34" charset="0"/>
                <a:cs typeface="Segoe UI" pitchFamily="34" charset="0"/>
              </a:rPr>
            </a:br>
            <a:r>
              <a:rPr lang="en-US" sz="3599" dirty="0">
                <a:ln>
                  <a:solidFill>
                    <a:srgbClr val="FFFFFF">
                      <a:alpha val="0"/>
                    </a:srgbClr>
                  </a:solidFill>
                </a:ln>
                <a:solidFill>
                  <a:srgbClr val="FFFFFF"/>
                </a:solidFill>
                <a:latin typeface="Segoe UI Light"/>
                <a:ea typeface="Segoe UI" pitchFamily="34" charset="0"/>
                <a:cs typeface="Segoe UI" pitchFamily="34" charset="0"/>
              </a:rPr>
              <a:t>the cloud</a:t>
            </a:r>
          </a:p>
        </p:txBody>
      </p:sp>
      <p:sp>
        <p:nvSpPr>
          <p:cNvPr id="12" name="Rectangle 11"/>
          <p:cNvSpPr/>
          <p:nvPr/>
        </p:nvSpPr>
        <p:spPr bwMode="auto">
          <a:xfrm>
            <a:off x="235117" y="1213175"/>
            <a:ext cx="3832549" cy="5205313"/>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4114725" y="1213175"/>
            <a:ext cx="3832549" cy="521913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8163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1" decel="100000" fill="hold" nodeType="withEffect">
                                  <p:stCondLst>
                                    <p:cond delay="1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1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animBg="1"/>
      <p:bldP spid="5" grpId="0" animBg="1"/>
      <p:bldP spid="12"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58019" y="5935324"/>
            <a:ext cx="11520122" cy="541386"/>
            <a:chOff x="457200" y="5935663"/>
            <a:chExt cx="11521757" cy="541463"/>
          </a:xfrm>
        </p:grpSpPr>
        <p:cxnSp>
          <p:nvCxnSpPr>
            <p:cNvPr id="8" name="Straight Arrow Connector 7"/>
            <p:cNvCxnSpPr/>
            <p:nvPr/>
          </p:nvCxnSpPr>
          <p:spPr>
            <a:xfrm>
              <a:off x="457200" y="5935663"/>
              <a:ext cx="11521757" cy="0"/>
            </a:xfrm>
            <a:prstGeom prst="straightConnector1">
              <a:avLst/>
            </a:prstGeom>
            <a:ln w="381000">
              <a:solidFill>
                <a:srgbClr val="C0C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12575" y="6100388"/>
              <a:ext cx="4611006" cy="376738"/>
            </a:xfrm>
            <a:prstGeom prst="rect">
              <a:avLst/>
            </a:prstGeom>
            <a:noFill/>
          </p:spPr>
          <p:txBody>
            <a:bodyPr wrap="square" rtlCol="0">
              <a:spAutoFit/>
            </a:bodyPr>
            <a:lstStyle/>
            <a:p>
              <a:pPr algn="ctr"/>
              <a:r>
                <a:rPr lang="en-US" dirty="0">
                  <a:gradFill>
                    <a:gsLst>
                      <a:gs pos="885">
                        <a:srgbClr val="000000"/>
                      </a:gs>
                      <a:gs pos="100000">
                        <a:srgbClr val="000000"/>
                      </a:gs>
                    </a:gsLst>
                    <a:lin ang="5400000" scaled="0"/>
                  </a:gradFill>
                  <a:cs typeface="+mj-cs"/>
                </a:rPr>
                <a:t>Scalable, manageable, trusted</a:t>
              </a:r>
            </a:p>
          </p:txBody>
        </p:sp>
      </p:grpSp>
      <p:sp useBgFill="1">
        <p:nvSpPr>
          <p:cNvPr id="9" name="Rectangle 8"/>
          <p:cNvSpPr/>
          <p:nvPr/>
        </p:nvSpPr>
        <p:spPr bwMode="auto">
          <a:xfrm>
            <a:off x="458016" y="4773433"/>
            <a:ext cx="11520442" cy="106664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458017" y="3135364"/>
            <a:ext cx="5714189" cy="2647576"/>
            <a:chOff x="457199" y="3135312"/>
            <a:chExt cx="5715000" cy="2647951"/>
          </a:xfrm>
        </p:grpSpPr>
        <p:sp>
          <p:nvSpPr>
            <p:cNvPr id="2" name="Rectangle 1"/>
            <p:cNvSpPr/>
            <p:nvPr/>
          </p:nvSpPr>
          <p:spPr bwMode="auto">
            <a:xfrm>
              <a:off x="457199" y="3135312"/>
              <a:ext cx="5715000" cy="2647951"/>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3999"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57199" y="3175656"/>
              <a:ext cx="5715000" cy="2084970"/>
            </a:xfrm>
            <a:prstGeom prst="rect">
              <a:avLst/>
            </a:prstGeom>
            <a:noFill/>
          </p:spPr>
          <p:txBody>
            <a:bodyPr wrap="square" lIns="182854" tIns="146283" rIns="182854" bIns="146283" rtlCol="0">
              <a:spAutoFit/>
            </a:bodyPr>
            <a:lstStyle/>
            <a:p>
              <a:pPr>
                <a:lnSpc>
                  <a:spcPct val="90000"/>
                </a:lnSpc>
                <a:spcAft>
                  <a:spcPts val="600"/>
                </a:spcAft>
              </a:pPr>
              <a:r>
                <a:rPr lang="en-US" sz="2800" dirty="0">
                  <a:gradFill>
                    <a:gsLst>
                      <a:gs pos="0">
                        <a:srgbClr val="FFFFFF"/>
                      </a:gs>
                      <a:gs pos="100000">
                        <a:srgbClr val="FFFFFF"/>
                      </a:gs>
                    </a:gsLst>
                    <a:lin ang="5400000" scaled="0"/>
                  </a:gradFill>
                  <a:ea typeface="Segoe UI" pitchFamily="34" charset="0"/>
                  <a:cs typeface="Segoe UI" pitchFamily="34" charset="0"/>
                </a:rPr>
                <a:t>1 billion </a:t>
              </a:r>
              <a:br>
                <a:rPr lang="en-US" sz="2800" dirty="0">
                  <a:gradFill>
                    <a:gsLst>
                      <a:gs pos="0">
                        <a:srgbClr val="FFFFFF"/>
                      </a:gs>
                      <a:gs pos="100000">
                        <a:srgbClr val="FFFFFF"/>
                      </a:gs>
                    </a:gsLst>
                    <a:lin ang="5400000" scaled="0"/>
                  </a:gradFill>
                  <a:ea typeface="Segoe UI" pitchFamily="34" charset="0"/>
                  <a:cs typeface="Segoe UI" pitchFamily="34" charset="0"/>
                </a:rPr>
              </a:br>
              <a:r>
                <a:rPr lang="en-US" sz="2800" dirty="0">
                  <a:gradFill>
                    <a:gsLst>
                      <a:gs pos="0">
                        <a:srgbClr val="FFFFFF"/>
                      </a:gs>
                      <a:gs pos="100000">
                        <a:srgbClr val="FFFFFF"/>
                      </a:gs>
                    </a:gsLst>
                    <a:lin ang="5400000" scaled="0"/>
                  </a:gradFill>
                  <a:ea typeface="Segoe UI" pitchFamily="34" charset="0"/>
                  <a:cs typeface="Segoe UI" pitchFamily="34" charset="0"/>
                </a:rPr>
                <a:t>Microsoft Office users</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Connect to HDInsight</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Analyze </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Visualize</a:t>
              </a:r>
            </a:p>
          </p:txBody>
        </p:sp>
      </p:grpSp>
      <p:grpSp>
        <p:nvGrpSpPr>
          <p:cNvPr id="12" name="Group 11"/>
          <p:cNvGrpSpPr/>
          <p:nvPr/>
        </p:nvGrpSpPr>
        <p:grpSpPr>
          <a:xfrm>
            <a:off x="6218237" y="3135364"/>
            <a:ext cx="5760221" cy="2647576"/>
            <a:chOff x="6218237" y="3135312"/>
            <a:chExt cx="5761038" cy="2647951"/>
          </a:xfrm>
        </p:grpSpPr>
        <p:sp>
          <p:nvSpPr>
            <p:cNvPr id="31" name="Rectangle 30"/>
            <p:cNvSpPr/>
            <p:nvPr/>
          </p:nvSpPr>
          <p:spPr bwMode="auto">
            <a:xfrm>
              <a:off x="6218237" y="3135312"/>
              <a:ext cx="5761038" cy="2647951"/>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91427" numCol="1" spcCol="0" rtlCol="0" fromWordArt="0" anchor="t" anchorCtr="0" forceAA="0" compatLnSpc="1">
              <a:prstTxWarp prst="textNoShape">
                <a:avLst/>
              </a:prstTxWarp>
              <a:noAutofit/>
            </a:bodyPr>
            <a:lstStyle/>
            <a:p>
              <a:pPr defTabSz="950577"/>
              <a:endParaRPr lang="en-US" sz="2800" dirty="0">
                <a:solidFill>
                  <a:srgbClr val="FFFFFF"/>
                </a:solidFill>
                <a:cs typeface="Segoe UI Light" panose="020B0502040204020203" pitchFamily="34" charset="0"/>
              </a:endParaRPr>
            </a:p>
          </p:txBody>
        </p:sp>
        <p:sp>
          <p:nvSpPr>
            <p:cNvPr id="28" name="TextBox 27"/>
            <p:cNvSpPr txBox="1"/>
            <p:nvPr/>
          </p:nvSpPr>
          <p:spPr>
            <a:xfrm>
              <a:off x="6218237" y="3175656"/>
              <a:ext cx="5760720" cy="2084970"/>
            </a:xfrm>
            <a:prstGeom prst="rect">
              <a:avLst/>
            </a:prstGeom>
            <a:noFill/>
          </p:spPr>
          <p:txBody>
            <a:bodyPr wrap="square" lIns="182854" tIns="146283" rIns="182854" bIns="146283" rtlCol="0">
              <a:spAutoFit/>
            </a:bodyPr>
            <a:lstStyle/>
            <a:p>
              <a:pPr>
                <a:lnSpc>
                  <a:spcPct val="90000"/>
                </a:lnSpc>
                <a:spcAft>
                  <a:spcPts val="600"/>
                </a:spcAft>
              </a:pPr>
              <a:r>
                <a:rPr lang="en-US" sz="2800" dirty="0">
                  <a:gradFill>
                    <a:gsLst>
                      <a:gs pos="0">
                        <a:srgbClr val="FFFFFF"/>
                      </a:gs>
                      <a:gs pos="100000">
                        <a:srgbClr val="FFFFFF"/>
                      </a:gs>
                    </a:gsLst>
                    <a:lin ang="5400000" scaled="0"/>
                  </a:gradFill>
                  <a:ea typeface="Segoe UI" pitchFamily="34" charset="0"/>
                  <a:cs typeface="Segoe UI" pitchFamily="34" charset="0"/>
                </a:rPr>
                <a:t>Fastest-growing commercial product ever</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Share</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Ask</a:t>
              </a:r>
            </a:p>
            <a:p>
              <a:pPr marL="342834" indent="-342834">
                <a:lnSpc>
                  <a:spcPct val="90000"/>
                </a:lnSpc>
                <a:spcAft>
                  <a:spcPts val="600"/>
                </a:spcAft>
                <a:buFont typeface="Wingdings" panose="05000000000000000000" pitchFamily="2" charset="2"/>
                <a:buChar char="§"/>
              </a:pPr>
              <a:r>
                <a:rPr lang="en-US" dirty="0">
                  <a:gradFill>
                    <a:gsLst>
                      <a:gs pos="0">
                        <a:srgbClr val="FFFFFF"/>
                      </a:gs>
                      <a:gs pos="100000">
                        <a:srgbClr val="FFFFFF"/>
                      </a:gs>
                    </a:gsLst>
                    <a:lin ang="5400000" scaled="0"/>
                  </a:gradFill>
                  <a:ea typeface="Segoe UI" pitchFamily="34" charset="0"/>
                  <a:cs typeface="Segoe UI" pitchFamily="34" charset="0"/>
                </a:rPr>
                <a:t>Access</a:t>
              </a:r>
            </a:p>
          </p:txBody>
        </p:sp>
      </p:grpSp>
      <p:sp useBgFill="1">
        <p:nvSpPr>
          <p:cNvPr id="13" name="Rectangle 12"/>
          <p:cNvSpPr/>
          <p:nvPr/>
        </p:nvSpPr>
        <p:spPr bwMode="auto">
          <a:xfrm>
            <a:off x="883" y="496"/>
            <a:ext cx="12434711" cy="313486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16"/>
          <p:cNvSpPr>
            <a:spLocks noGrp="1"/>
          </p:cNvSpPr>
          <p:nvPr>
            <p:ph type="body" sz="quarter" idx="13"/>
          </p:nvPr>
        </p:nvSpPr>
        <p:spPr/>
        <p:txBody>
          <a:bodyPr/>
          <a:lstStyle/>
          <a:p>
            <a:r>
              <a:rPr lang="en-US" dirty="0">
                <a:solidFill>
                  <a:schemeClr val="tx1"/>
                </a:solidFill>
              </a:rPr>
              <a:t>Bringing Hadoop to 1 billion people</a:t>
            </a:r>
          </a:p>
        </p:txBody>
      </p:sp>
      <p:grpSp>
        <p:nvGrpSpPr>
          <p:cNvPr id="3" name="Group 2"/>
          <p:cNvGrpSpPr/>
          <p:nvPr/>
        </p:nvGrpSpPr>
        <p:grpSpPr>
          <a:xfrm>
            <a:off x="458017" y="1569109"/>
            <a:ext cx="5714188" cy="1566254"/>
            <a:chOff x="457200" y="1568835"/>
            <a:chExt cx="5714999" cy="1566477"/>
          </a:xfrm>
        </p:grpSpPr>
        <p:sp>
          <p:nvSpPr>
            <p:cNvPr id="4" name="Rectangle 3"/>
            <p:cNvSpPr/>
            <p:nvPr/>
          </p:nvSpPr>
          <p:spPr bwMode="auto">
            <a:xfrm>
              <a:off x="457200" y="1568835"/>
              <a:ext cx="5714999"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a:lnSpc>
                  <a:spcPct val="90000"/>
                </a:lnSpc>
              </a:pPr>
              <a:r>
                <a:rPr lang="en-US" sz="3199" dirty="0">
                  <a:gradFill>
                    <a:gsLst>
                      <a:gs pos="7965">
                        <a:srgbClr val="505050"/>
                      </a:gs>
                      <a:gs pos="50000">
                        <a:srgbClr val="505050"/>
                      </a:gs>
                    </a:gsLst>
                    <a:lin ang="5400000" scaled="0"/>
                  </a:gradFill>
                  <a:ea typeface="Segoe UI" pitchFamily="34" charset="0"/>
                  <a:cs typeface="Segoe UI" pitchFamily="34" charset="0"/>
                </a:rPr>
                <a:t>Excel </a:t>
              </a: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as the BI tool </a:t>
              </a:r>
              <a:b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b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for everyone</a:t>
              </a:r>
            </a:p>
          </p:txBody>
        </p:sp>
        <p:pic>
          <p:nvPicPr>
            <p:cNvPr id="5" name="Picture 4"/>
            <p:cNvPicPr>
              <a:picLocks noChangeAspect="1"/>
            </p:cNvPicPr>
            <p:nvPr/>
          </p:nvPicPr>
          <p:blipFill>
            <a:blip r:embed="rId3"/>
            <a:stretch>
              <a:fillRect/>
            </a:stretch>
          </p:blipFill>
          <p:spPr>
            <a:xfrm>
              <a:off x="3685369" y="2389882"/>
              <a:ext cx="2322538" cy="610771"/>
            </a:xfrm>
            <a:prstGeom prst="rect">
              <a:avLst/>
            </a:prstGeom>
          </p:spPr>
        </p:pic>
      </p:grpSp>
      <p:grpSp>
        <p:nvGrpSpPr>
          <p:cNvPr id="7" name="Group 6"/>
          <p:cNvGrpSpPr/>
          <p:nvPr/>
        </p:nvGrpSpPr>
        <p:grpSpPr>
          <a:xfrm>
            <a:off x="6218555" y="1569109"/>
            <a:ext cx="5759903" cy="1566254"/>
            <a:chOff x="6218555" y="1568835"/>
            <a:chExt cx="5760720" cy="1566477"/>
          </a:xfrm>
        </p:grpSpPr>
        <p:sp>
          <p:nvSpPr>
            <p:cNvPr id="34" name="Rectangle 33"/>
            <p:cNvSpPr/>
            <p:nvPr/>
          </p:nvSpPr>
          <p:spPr bwMode="auto">
            <a:xfrm>
              <a:off x="6218555" y="1568835"/>
              <a:ext cx="5760720" cy="15664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a:lnSpc>
                  <a:spcPct val="90000"/>
                </a:lnSpc>
              </a:pPr>
              <a:r>
                <a:rPr lang="en-US" sz="3199" dirty="0">
                  <a:gradFill>
                    <a:gsLst>
                      <a:gs pos="7965">
                        <a:srgbClr val="505050"/>
                      </a:gs>
                      <a:gs pos="50000">
                        <a:srgbClr val="505050"/>
                      </a:gs>
                    </a:gsLst>
                    <a:lin ang="5400000" scaled="0"/>
                  </a:gradFill>
                  <a:ea typeface="Segoe UI" pitchFamily="34" charset="0"/>
                  <a:cs typeface="Segoe UI" pitchFamily="34" charset="0"/>
                </a:rPr>
                <a:t>Power </a:t>
              </a: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BI for collaboration</a:t>
              </a:r>
              <a:b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br>
              <a:r>
                <a:rPr lang="en-US" sz="3199" dirty="0">
                  <a:gradFill>
                    <a:gsLst>
                      <a:gs pos="7965">
                        <a:srgbClr val="505050"/>
                      </a:gs>
                      <a:gs pos="50000">
                        <a:srgbClr val="505050"/>
                      </a:gs>
                    </a:gsLst>
                    <a:lin ang="5400000" scaled="0"/>
                  </a:gradFill>
                  <a:latin typeface="Segoe UI Light"/>
                  <a:ea typeface="Segoe UI" pitchFamily="34" charset="0"/>
                  <a:cs typeface="Segoe UI" pitchFamily="34" charset="0"/>
                </a:rPr>
                <a:t>&amp; new experiences</a:t>
              </a:r>
            </a:p>
          </p:txBody>
        </p:sp>
        <p:pic>
          <p:nvPicPr>
            <p:cNvPr id="6" name="Picture 5"/>
            <p:cNvPicPr>
              <a:picLocks noChangeAspect="1"/>
            </p:cNvPicPr>
            <p:nvPr/>
          </p:nvPicPr>
          <p:blipFill>
            <a:blip r:embed="rId4"/>
            <a:stretch>
              <a:fillRect/>
            </a:stretch>
          </p:blipFill>
          <p:spPr>
            <a:xfrm>
              <a:off x="10321926" y="2313682"/>
              <a:ext cx="1531353" cy="715443"/>
            </a:xfrm>
            <a:prstGeom prst="rect">
              <a:avLst/>
            </a:prstGeom>
          </p:spPr>
        </p:pic>
      </p:grpSp>
    </p:spTree>
    <p:extLst>
      <p:ext uri="{BB962C8B-B14F-4D97-AF65-F5344CB8AC3E}">
        <p14:creationId xmlns:p14="http://schemas.microsoft.com/office/powerpoint/2010/main" val="1623695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 presetClass="entr" presetSubtype="1" decel="100000"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ppt_x"/>
                                          </p:val>
                                        </p:tav>
                                        <p:tav tm="100000">
                                          <p:val>
                                            <p:strVal val="#ppt_x"/>
                                          </p:val>
                                        </p:tav>
                                      </p:tavLst>
                                    </p:anim>
                                    <p:anim calcmode="lin" valueType="num">
                                      <p:cBhvr additive="base">
                                        <p:cTn id="18" dur="750" fill="hold"/>
                                        <p:tgtEl>
                                          <p:spTgt spid="12"/>
                                        </p:tgtEl>
                                        <p:attrNameLst>
                                          <p:attrName>ppt_y</p:attrName>
                                        </p:attrNameLst>
                                      </p:cBhvr>
                                      <p:tavLst>
                                        <p:tav tm="0">
                                          <p:val>
                                            <p:strVal val="0-#ppt_h/2"/>
                                          </p:val>
                                        </p:tav>
                                        <p:tav tm="100000">
                                          <p:val>
                                            <p:strVal val="#ppt_y"/>
                                          </p:val>
                                        </p:tav>
                                      </p:tavLst>
                                    </p:anim>
                                  </p:childTnLst>
                                </p:cTn>
                              </p:par>
                              <p:par>
                                <p:cTn id="19" presetID="16" presetClass="entr" presetSubtype="37" fill="hold"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barn(outVertic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9207517" y="1987871"/>
            <a:ext cx="2963073" cy="4217717"/>
            <a:chOff x="9207940" y="1987657"/>
            <a:chExt cx="2963493" cy="4218315"/>
          </a:xfrm>
        </p:grpSpPr>
        <p:sp>
          <p:nvSpPr>
            <p:cNvPr id="32" name="Rectangle 31"/>
            <p:cNvSpPr/>
            <p:nvPr/>
          </p:nvSpPr>
          <p:spPr bwMode="auto">
            <a:xfrm>
              <a:off x="9207940" y="1987657"/>
              <a:ext cx="2963493"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pic>
          <p:nvPicPr>
            <p:cNvPr id="16" name="Picture 15"/>
            <p:cNvPicPr>
              <a:picLocks noChangeAspect="1"/>
            </p:cNvPicPr>
            <p:nvPr/>
          </p:nvPicPr>
          <p:blipFill>
            <a:blip r:embed="rId3"/>
            <a:stretch>
              <a:fillRect/>
            </a:stretch>
          </p:blipFill>
          <p:spPr>
            <a:xfrm>
              <a:off x="9341760" y="2432160"/>
              <a:ext cx="2697840" cy="2421556"/>
            </a:xfrm>
            <a:prstGeom prst="rect">
              <a:avLst/>
            </a:prstGeom>
          </p:spPr>
        </p:pic>
        <p:sp>
          <p:nvSpPr>
            <p:cNvPr id="151" name="Rectangle 150"/>
            <p:cNvSpPr>
              <a:spLocks noChangeAspect="1"/>
            </p:cNvSpPr>
            <p:nvPr/>
          </p:nvSpPr>
          <p:spPr bwMode="auto">
            <a:xfrm>
              <a:off x="9714049" y="4762205"/>
              <a:ext cx="1237978" cy="995828"/>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Devices</a:t>
              </a:r>
            </a:p>
            <a:p>
              <a:pPr>
                <a:lnSpc>
                  <a:spcPct val="90000"/>
                </a:lnSpc>
                <a:spcAft>
                  <a:spcPts val="600"/>
                </a:spcAft>
              </a:pPr>
              <a:r>
                <a:rPr lang="en-US" sz="1399" dirty="0">
                  <a:gradFill>
                    <a:gsLst>
                      <a:gs pos="13274">
                        <a:srgbClr val="FFFFFF"/>
                      </a:gs>
                      <a:gs pos="100000">
                        <a:srgbClr val="FFFFFF"/>
                      </a:gs>
                    </a:gsLst>
                    <a:lin ang="5400000" scaled="0"/>
                  </a:gradFill>
                </a:rPr>
                <a:t>Applications</a:t>
              </a:r>
            </a:p>
            <a:p>
              <a:pPr>
                <a:lnSpc>
                  <a:spcPct val="90000"/>
                </a:lnSpc>
                <a:spcAft>
                  <a:spcPts val="600"/>
                </a:spcAft>
              </a:pPr>
              <a:r>
                <a:rPr lang="en-US" sz="1399" dirty="0">
                  <a:gradFill>
                    <a:gsLst>
                      <a:gs pos="13274">
                        <a:srgbClr val="FFFFFF"/>
                      </a:gs>
                      <a:gs pos="100000">
                        <a:srgbClr val="FFFFFF"/>
                      </a:gs>
                    </a:gsLst>
                    <a:lin ang="5400000" scaled="0"/>
                  </a:gradFill>
                </a:rPr>
                <a:t>Dashboards</a:t>
              </a:r>
            </a:p>
          </p:txBody>
        </p:sp>
      </p:grpSp>
      <p:sp>
        <p:nvSpPr>
          <p:cNvPr id="10" name="Rectangle 9"/>
          <p:cNvSpPr/>
          <p:nvPr/>
        </p:nvSpPr>
        <p:spPr bwMode="auto">
          <a:xfrm>
            <a:off x="285075" y="1880417"/>
            <a:ext cx="11885514" cy="956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3"/>
          </p:nvPr>
        </p:nvSpPr>
        <p:spPr/>
        <p:txBody>
          <a:bodyPr/>
          <a:lstStyle/>
          <a:p>
            <a:r>
              <a:rPr lang="en-US" sz="4080" dirty="0">
                <a:solidFill>
                  <a:schemeClr val="tx1"/>
                </a:solidFill>
              </a:rPr>
              <a:t>Making advanced analytics accessible to Hadoop </a:t>
            </a:r>
            <a:r>
              <a:rPr lang="en-US" sz="5507" dirty="0">
                <a:solidFill>
                  <a:schemeClr val="tx1"/>
                </a:solidFill>
              </a:rPr>
              <a:t/>
            </a:r>
            <a:br>
              <a:rPr lang="en-US" sz="5507" dirty="0">
                <a:solidFill>
                  <a:schemeClr val="tx1"/>
                </a:solidFill>
              </a:rPr>
            </a:br>
            <a:r>
              <a:rPr lang="en-US" sz="4080" dirty="0">
                <a:solidFill>
                  <a:schemeClr val="tx1"/>
                </a:solidFill>
              </a:rPr>
              <a:t>Microsoft Azure Machine Learning</a:t>
            </a:r>
            <a:r>
              <a:rPr lang="en-US" sz="5507" dirty="0">
                <a:solidFill>
                  <a:schemeClr val="tx1"/>
                </a:solidFill>
              </a:rPr>
              <a:t/>
            </a:r>
            <a:br>
              <a:rPr lang="en-US" sz="5507" dirty="0">
                <a:solidFill>
                  <a:schemeClr val="tx1"/>
                </a:solidFill>
              </a:rPr>
            </a:br>
            <a:r>
              <a:rPr lang="en-US" sz="5507" dirty="0">
                <a:solidFill>
                  <a:schemeClr val="tx1"/>
                </a:solidFill>
              </a:rPr>
              <a:t/>
            </a:r>
            <a:br>
              <a:rPr lang="en-US" sz="5507" dirty="0">
                <a:solidFill>
                  <a:schemeClr val="tx1"/>
                </a:solidFill>
              </a:rPr>
            </a:br>
            <a:endParaRPr lang="en-US" dirty="0">
              <a:solidFill>
                <a:schemeClr val="tx1"/>
              </a:solidFill>
            </a:endParaRPr>
          </a:p>
        </p:txBody>
      </p:sp>
      <p:grpSp>
        <p:nvGrpSpPr>
          <p:cNvPr id="18" name="Group 17"/>
          <p:cNvGrpSpPr/>
          <p:nvPr/>
        </p:nvGrpSpPr>
        <p:grpSpPr>
          <a:xfrm>
            <a:off x="285075" y="1987871"/>
            <a:ext cx="2925665" cy="4217717"/>
            <a:chOff x="284233" y="1987657"/>
            <a:chExt cx="2926080" cy="4218315"/>
          </a:xfrm>
        </p:grpSpPr>
        <p:sp>
          <p:nvSpPr>
            <p:cNvPr id="104" name="Rectangle 103"/>
            <p:cNvSpPr/>
            <p:nvPr/>
          </p:nvSpPr>
          <p:spPr bwMode="auto">
            <a:xfrm>
              <a:off x="284233"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pic>
          <p:nvPicPr>
            <p:cNvPr id="112" name="Picture 111"/>
            <p:cNvPicPr>
              <a:picLocks noChangeAspect="1"/>
            </p:cNvPicPr>
            <p:nvPr/>
          </p:nvPicPr>
          <p:blipFill rotWithShape="1">
            <a:blip r:embed="rId4"/>
            <a:srcRect l="-2074" r="-456" b="25753"/>
            <a:stretch/>
          </p:blipFill>
          <p:spPr>
            <a:xfrm>
              <a:off x="360382" y="2133601"/>
              <a:ext cx="2773782" cy="1266992"/>
            </a:xfrm>
            <a:prstGeom prst="rect">
              <a:avLst/>
            </a:prstGeom>
          </p:spPr>
        </p:pic>
        <p:sp>
          <p:nvSpPr>
            <p:cNvPr id="120" name="Rectangle 119"/>
            <p:cNvSpPr/>
            <p:nvPr/>
          </p:nvSpPr>
          <p:spPr>
            <a:xfrm>
              <a:off x="510418" y="2836894"/>
              <a:ext cx="1468436" cy="541687"/>
            </a:xfrm>
            <a:prstGeom prst="rect">
              <a:avLst/>
            </a:prstGeom>
          </p:spPr>
          <p:txBody>
            <a:bodyPr wrap="square" lIns="182854" tIns="146283" rIns="182854" bIns="146283">
              <a:spAutoFit/>
            </a:bodyPr>
            <a:lstStyle/>
            <a:p>
              <a:pPr defTabSz="914224"/>
              <a:r>
                <a:rPr lang="en-US" sz="1599" dirty="0">
                  <a:solidFill>
                    <a:srgbClr val="FFFFFF"/>
                  </a:solidFill>
                  <a:ea typeface="Calibri" panose="020F0502020204030204" pitchFamily="34" charset="0"/>
                </a:rPr>
                <a:t>Cloud</a:t>
              </a:r>
            </a:p>
          </p:txBody>
        </p:sp>
        <p:pic>
          <p:nvPicPr>
            <p:cNvPr id="3" name="Picture 2"/>
            <p:cNvPicPr>
              <a:picLocks/>
            </p:cNvPicPr>
            <p:nvPr/>
          </p:nvPicPr>
          <p:blipFill>
            <a:blip r:embed="rId5"/>
            <a:stretch>
              <a:fillRect/>
            </a:stretch>
          </p:blipFill>
          <p:spPr>
            <a:xfrm>
              <a:off x="721052" y="3508686"/>
              <a:ext cx="2123739" cy="1406813"/>
            </a:xfrm>
            <a:prstGeom prst="rect">
              <a:avLst/>
            </a:prstGeom>
          </p:spPr>
        </p:pic>
        <p:sp>
          <p:nvSpPr>
            <p:cNvPr id="44" name="Rectangle 43"/>
            <p:cNvSpPr/>
            <p:nvPr/>
          </p:nvSpPr>
          <p:spPr>
            <a:xfrm>
              <a:off x="656861" y="4820366"/>
              <a:ext cx="1468436"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Desktop</a:t>
              </a:r>
            </a:p>
          </p:txBody>
        </p:sp>
      </p:grpSp>
      <p:grpSp>
        <p:nvGrpSpPr>
          <p:cNvPr id="21" name="Group 20"/>
          <p:cNvGrpSpPr/>
          <p:nvPr/>
        </p:nvGrpSpPr>
        <p:grpSpPr>
          <a:xfrm>
            <a:off x="6233368" y="1987871"/>
            <a:ext cx="2925666" cy="4217717"/>
            <a:chOff x="6233370" y="1987657"/>
            <a:chExt cx="2926081" cy="4218315"/>
          </a:xfrm>
        </p:grpSpPr>
        <p:grpSp>
          <p:nvGrpSpPr>
            <p:cNvPr id="20" name="Group 19"/>
            <p:cNvGrpSpPr/>
            <p:nvPr/>
          </p:nvGrpSpPr>
          <p:grpSpPr>
            <a:xfrm>
              <a:off x="6233370" y="1987657"/>
              <a:ext cx="2926081" cy="4218315"/>
              <a:chOff x="6233370" y="1987657"/>
              <a:chExt cx="2926081" cy="4218315"/>
            </a:xfrm>
          </p:grpSpPr>
          <p:sp>
            <p:nvSpPr>
              <p:cNvPr id="31" name="Rectangle 30"/>
              <p:cNvSpPr/>
              <p:nvPr/>
            </p:nvSpPr>
            <p:spPr bwMode="auto">
              <a:xfrm>
                <a:off x="6233371"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sp>
            <p:nvSpPr>
              <p:cNvPr id="141" name="Rectangle 140"/>
              <p:cNvSpPr/>
              <p:nvPr/>
            </p:nvSpPr>
            <p:spPr>
              <a:xfrm>
                <a:off x="6233370" y="2048055"/>
                <a:ext cx="2346401"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ML API service</a:t>
                </a:r>
              </a:p>
            </p:txBody>
          </p:sp>
          <p:pic>
            <p:nvPicPr>
              <p:cNvPr id="9" name="Picture 8"/>
              <p:cNvPicPr>
                <a:picLocks noChangeAspect="1"/>
              </p:cNvPicPr>
              <p:nvPr/>
            </p:nvPicPr>
            <p:blipFill>
              <a:blip r:embed="rId6"/>
              <a:stretch>
                <a:fillRect/>
              </a:stretch>
            </p:blipFill>
            <p:spPr>
              <a:xfrm>
                <a:off x="6552572" y="2592244"/>
                <a:ext cx="2277867" cy="1311228"/>
              </a:xfrm>
              <a:prstGeom prst="rect">
                <a:avLst/>
              </a:prstGeom>
            </p:spPr>
          </p:pic>
          <p:sp>
            <p:nvSpPr>
              <p:cNvPr id="11" name="TextBox 10"/>
              <p:cNvSpPr txBox="1"/>
              <p:nvPr/>
            </p:nvSpPr>
            <p:spPr>
              <a:xfrm>
                <a:off x="7192970" y="3021331"/>
                <a:ext cx="1075716" cy="530927"/>
              </a:xfrm>
              <a:prstGeom prst="rect">
                <a:avLst/>
              </a:prstGeom>
              <a:noFill/>
            </p:spPr>
            <p:txBody>
              <a:bodyPr wrap="none" lIns="182854" tIns="146283" rIns="182854" bIns="146283" rtlCol="0">
                <a:spAutoFit/>
              </a:bodyPr>
              <a:lstStyle/>
              <a:p>
                <a:pPr algn="ctr">
                  <a:lnSpc>
                    <a:spcPct val="75000"/>
                  </a:lnSpc>
                  <a:spcAft>
                    <a:spcPts val="600"/>
                  </a:spcAft>
                </a:pPr>
                <a:r>
                  <a:rPr lang="en-US" sz="1000" dirty="0">
                    <a:gradFill>
                      <a:gsLst>
                        <a:gs pos="10619">
                          <a:srgbClr val="0072C6"/>
                        </a:gs>
                        <a:gs pos="100000">
                          <a:srgbClr val="0072C6"/>
                        </a:gs>
                      </a:gsLst>
                      <a:lin ang="5400000" scaled="0"/>
                    </a:gradFill>
                  </a:rPr>
                  <a:t>Microsoft </a:t>
                </a:r>
                <a:br>
                  <a:rPr lang="en-US" sz="1000" dirty="0">
                    <a:gradFill>
                      <a:gsLst>
                        <a:gs pos="10619">
                          <a:srgbClr val="0072C6"/>
                        </a:gs>
                        <a:gs pos="100000">
                          <a:srgbClr val="0072C6"/>
                        </a:gs>
                      </a:gsLst>
                      <a:lin ang="5400000" scaled="0"/>
                    </a:gradFill>
                  </a:rPr>
                </a:br>
                <a:r>
                  <a:rPr lang="en-US" sz="1000" dirty="0">
                    <a:gradFill>
                      <a:gsLst>
                        <a:gs pos="10619">
                          <a:srgbClr val="0072C6"/>
                        </a:gs>
                        <a:gs pos="100000">
                          <a:srgbClr val="0072C6"/>
                        </a:gs>
                      </a:gsLst>
                      <a:lin ang="5400000" scaled="0"/>
                    </a:gradFill>
                  </a:rPr>
                  <a:t>Azure Portal</a:t>
                </a:r>
              </a:p>
            </p:txBody>
          </p:sp>
          <p:sp>
            <p:nvSpPr>
              <p:cNvPr id="143" name="TextBox 142"/>
              <p:cNvSpPr txBox="1"/>
              <p:nvPr/>
            </p:nvSpPr>
            <p:spPr>
              <a:xfrm>
                <a:off x="7144939" y="3400592"/>
                <a:ext cx="1142757" cy="436677"/>
              </a:xfrm>
              <a:prstGeom prst="rect">
                <a:avLst/>
              </a:prstGeom>
              <a:noFill/>
            </p:spPr>
            <p:txBody>
              <a:bodyPr wrap="none" lIns="182854" tIns="146283" rIns="182854" bIns="146283" rtlCol="0">
                <a:spAutoFit/>
              </a:bodyPr>
              <a:lstStyle/>
              <a:p>
                <a:pPr algn="ctr">
                  <a:lnSpc>
                    <a:spcPct val="75000"/>
                  </a:lnSpc>
                  <a:spcAft>
                    <a:spcPts val="600"/>
                  </a:spcAft>
                </a:pPr>
                <a:r>
                  <a:rPr lang="en-US" sz="1199" dirty="0">
                    <a:gradFill>
                      <a:gsLst>
                        <a:gs pos="30973">
                          <a:srgbClr val="FFFFFF"/>
                        </a:gs>
                        <a:gs pos="100000">
                          <a:srgbClr val="FFFFFF"/>
                        </a:gs>
                      </a:gsLst>
                      <a:lin ang="5400000" scaled="0"/>
                    </a:gradFill>
                  </a:rPr>
                  <a:t>Publish API</a:t>
                </a:r>
              </a:p>
            </p:txBody>
          </p:sp>
          <p:pic>
            <p:nvPicPr>
              <p:cNvPr id="15" name="Picture 14"/>
              <p:cNvPicPr>
                <a:picLocks noChangeAspect="1"/>
              </p:cNvPicPr>
              <p:nvPr/>
            </p:nvPicPr>
            <p:blipFill>
              <a:blip r:embed="rId7"/>
              <a:stretch>
                <a:fillRect/>
              </a:stretch>
            </p:blipFill>
            <p:spPr>
              <a:xfrm>
                <a:off x="6715619" y="4815615"/>
                <a:ext cx="1951772" cy="943258"/>
              </a:xfrm>
              <a:prstGeom prst="rect">
                <a:avLst/>
              </a:prstGeom>
            </p:spPr>
          </p:pic>
          <p:cxnSp>
            <p:nvCxnSpPr>
              <p:cNvPr id="146" name="Straight Arrow Connector 145"/>
              <p:cNvCxnSpPr/>
              <p:nvPr/>
            </p:nvCxnSpPr>
            <p:spPr>
              <a:xfrm>
                <a:off x="7691505" y="4255367"/>
                <a:ext cx="0" cy="470810"/>
              </a:xfrm>
              <a:prstGeom prst="straightConnector1">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p:cNvSpPr/>
              <p:nvPr/>
            </p:nvSpPr>
            <p:spPr>
              <a:xfrm>
                <a:off x="6689880" y="3846660"/>
                <a:ext cx="2003250" cy="480131"/>
              </a:xfrm>
              <a:prstGeom prst="rect">
                <a:avLst/>
              </a:prstGeom>
            </p:spPr>
            <p:txBody>
              <a:bodyPr wrap="square" lIns="182854" tIns="146283" rIns="182854" bIns="146283">
                <a:spAutoFit/>
              </a:bodyPr>
              <a:lstStyle/>
              <a:p>
                <a:pPr algn="ctr" defTabSz="914224"/>
                <a:r>
                  <a:rPr lang="en-US" sz="1199" dirty="0">
                    <a:gradFill>
                      <a:gsLst>
                        <a:gs pos="7080">
                          <a:srgbClr val="505050"/>
                        </a:gs>
                        <a:gs pos="100000">
                          <a:srgbClr val="505050"/>
                        </a:gs>
                      </a:gsLst>
                      <a:lin ang="5400000" scaled="0"/>
                    </a:gradFill>
                    <a:ea typeface="Calibri" panose="020F0502020204030204" pitchFamily="34" charset="0"/>
                  </a:rPr>
                  <a:t>Publish API in minutes</a:t>
                </a:r>
              </a:p>
            </p:txBody>
          </p:sp>
        </p:grpSp>
        <p:sp>
          <p:nvSpPr>
            <p:cNvPr id="145" name="Rectangle 144"/>
            <p:cNvSpPr>
              <a:spLocks noChangeAspect="1"/>
            </p:cNvSpPr>
            <p:nvPr/>
          </p:nvSpPr>
          <p:spPr bwMode="auto">
            <a:xfrm>
              <a:off x="7283479" y="5115794"/>
              <a:ext cx="687527" cy="398747"/>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Web</a:t>
              </a:r>
            </a:p>
          </p:txBody>
        </p:sp>
      </p:grpSp>
      <p:cxnSp>
        <p:nvCxnSpPr>
          <p:cNvPr id="149" name="Straight Arrow Connector 148"/>
          <p:cNvCxnSpPr/>
          <p:nvPr/>
        </p:nvCxnSpPr>
        <p:spPr>
          <a:xfrm flipH="1">
            <a:off x="8830069" y="5336762"/>
            <a:ext cx="701202" cy="0"/>
          </a:xfrm>
          <a:prstGeom prst="straightConnector1">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9" name="Group 18"/>
          <p:cNvGrpSpPr/>
          <p:nvPr/>
        </p:nvGrpSpPr>
        <p:grpSpPr>
          <a:xfrm>
            <a:off x="3209064" y="1987871"/>
            <a:ext cx="3024306" cy="4217717"/>
            <a:chOff x="3208636" y="1987657"/>
            <a:chExt cx="3024735" cy="4218315"/>
          </a:xfrm>
        </p:grpSpPr>
        <p:sp>
          <p:nvSpPr>
            <p:cNvPr id="30" name="Rectangle 29"/>
            <p:cNvSpPr/>
            <p:nvPr/>
          </p:nvSpPr>
          <p:spPr bwMode="auto">
            <a:xfrm>
              <a:off x="3258802"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54" tIns="137141" rIns="146285" bIns="91425" numCol="1" rtlCol="0" anchor="t" anchorCtr="0" compatLnSpc="1">
              <a:prstTxWarp prst="textNoShape">
                <a:avLst/>
              </a:prstTxWarp>
            </a:bodyPr>
            <a:lstStyle/>
            <a:p>
              <a:pPr defTabSz="685833">
                <a:lnSpc>
                  <a:spcPct val="90000"/>
                </a:lnSpc>
              </a:pPr>
              <a:endParaRPr lang="en-US" sz="2300" dirty="0">
                <a:solidFill>
                  <a:srgbClr val="FFFFFF">
                    <a:lumMod val="75000"/>
                  </a:srgbClr>
                </a:solidFill>
                <a:latin typeface="Segoe UI Light"/>
              </a:endParaRPr>
            </a:p>
          </p:txBody>
        </p:sp>
        <p:sp>
          <p:nvSpPr>
            <p:cNvPr id="133" name="Rectangle 132"/>
            <p:cNvSpPr/>
            <p:nvPr/>
          </p:nvSpPr>
          <p:spPr>
            <a:xfrm>
              <a:off x="3208636" y="2048055"/>
              <a:ext cx="1468436" cy="541687"/>
            </a:xfrm>
            <a:prstGeom prst="rect">
              <a:avLst/>
            </a:prstGeom>
          </p:spPr>
          <p:txBody>
            <a:bodyPr wrap="square" lIns="182854" tIns="146283" rIns="182854" bIns="146283">
              <a:spAutoFit/>
            </a:bodyPr>
            <a:lstStyle/>
            <a:p>
              <a:pPr defTabSz="914224"/>
              <a:r>
                <a:rPr lang="en-US" sz="1599" dirty="0">
                  <a:gradFill>
                    <a:gsLst>
                      <a:gs pos="7080">
                        <a:srgbClr val="505050"/>
                      </a:gs>
                      <a:gs pos="100000">
                        <a:srgbClr val="505050"/>
                      </a:gs>
                    </a:gsLst>
                    <a:lin ang="5400000" scaled="0"/>
                  </a:gradFill>
                  <a:ea typeface="Calibri" panose="020F0502020204030204" pitchFamily="34" charset="0"/>
                </a:rPr>
                <a:t>ML Studio</a:t>
              </a:r>
            </a:p>
          </p:txBody>
        </p:sp>
        <p:pic>
          <p:nvPicPr>
            <p:cNvPr id="6" name="Picture 5"/>
            <p:cNvPicPr>
              <a:picLocks noChangeAspect="1"/>
            </p:cNvPicPr>
            <p:nvPr/>
          </p:nvPicPr>
          <p:blipFill>
            <a:blip r:embed="rId8"/>
            <a:stretch>
              <a:fillRect/>
            </a:stretch>
          </p:blipFill>
          <p:spPr>
            <a:xfrm>
              <a:off x="3388829" y="2589742"/>
              <a:ext cx="1726653" cy="1375210"/>
            </a:xfrm>
            <a:prstGeom prst="rect">
              <a:avLst/>
            </a:prstGeom>
          </p:spPr>
        </p:pic>
        <p:sp>
          <p:nvSpPr>
            <p:cNvPr id="136" name="Rectangle 135"/>
            <p:cNvSpPr>
              <a:spLocks noChangeAspect="1"/>
            </p:cNvSpPr>
            <p:nvPr/>
          </p:nvSpPr>
          <p:spPr bwMode="auto">
            <a:xfrm>
              <a:off x="4215308" y="2846816"/>
              <a:ext cx="1237978" cy="398747"/>
            </a:xfrm>
            <a:prstGeom prst="rect">
              <a:avLst/>
            </a:prstGeom>
            <a:solidFill>
              <a:schemeClr val="accent2">
                <a:alpha val="85000"/>
              </a:schemeClr>
            </a:solid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nSpc>
                  <a:spcPct val="90000"/>
                </a:lnSpc>
                <a:spcAft>
                  <a:spcPts val="600"/>
                </a:spcAft>
              </a:pPr>
              <a:r>
                <a:rPr lang="en-US" sz="1399" dirty="0">
                  <a:gradFill>
                    <a:gsLst>
                      <a:gs pos="13274">
                        <a:srgbClr val="FFFFFF"/>
                      </a:gs>
                      <a:gs pos="100000">
                        <a:srgbClr val="FFFFFF"/>
                      </a:gs>
                    </a:gsLst>
                    <a:lin ang="5400000" scaled="0"/>
                  </a:gradFill>
                </a:rPr>
                <a:t>Workspace</a:t>
              </a:r>
            </a:p>
          </p:txBody>
        </p:sp>
        <p:pic>
          <p:nvPicPr>
            <p:cNvPr id="4" name="Picture 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460824" y="4131977"/>
              <a:ext cx="2500431" cy="1754319"/>
            </a:xfrm>
            <a:prstGeom prst="rect">
              <a:avLst/>
            </a:prstGeom>
          </p:spPr>
        </p:pic>
        <p:sp>
          <p:nvSpPr>
            <p:cNvPr id="48" name="Rectangle 47"/>
            <p:cNvSpPr/>
            <p:nvPr/>
          </p:nvSpPr>
          <p:spPr>
            <a:xfrm>
              <a:off x="5079938" y="2228234"/>
              <a:ext cx="1153433" cy="664592"/>
            </a:xfrm>
            <a:prstGeom prst="rect">
              <a:avLst/>
            </a:prstGeom>
          </p:spPr>
          <p:txBody>
            <a:bodyPr wrap="square" lIns="182854" tIns="146283" rIns="182854" bIns="146283">
              <a:spAutoFit/>
            </a:bodyPr>
            <a:lstStyle/>
            <a:p>
              <a:pPr defTabSz="914224"/>
              <a:r>
                <a:rPr lang="en-US" sz="1199" dirty="0">
                  <a:gradFill>
                    <a:gsLst>
                      <a:gs pos="7080">
                        <a:srgbClr val="505050"/>
                      </a:gs>
                      <a:gs pos="100000">
                        <a:srgbClr val="505050"/>
                      </a:gs>
                    </a:gsLst>
                    <a:lin ang="5400000" scaled="0"/>
                  </a:gradFill>
                  <a:ea typeface="Calibri" panose="020F0502020204030204" pitchFamily="34" charset="0"/>
                </a:rPr>
                <a:t>Easily make </a:t>
              </a:r>
              <a:br>
                <a:rPr lang="en-US" sz="1199" dirty="0">
                  <a:gradFill>
                    <a:gsLst>
                      <a:gs pos="7080">
                        <a:srgbClr val="505050"/>
                      </a:gs>
                      <a:gs pos="100000">
                        <a:srgbClr val="505050"/>
                      </a:gs>
                    </a:gsLst>
                    <a:lin ang="5400000" scaled="0"/>
                  </a:gradFill>
                  <a:ea typeface="Calibri" panose="020F0502020204030204" pitchFamily="34" charset="0"/>
                </a:rPr>
              </a:br>
              <a:r>
                <a:rPr lang="en-US" sz="1199" dirty="0">
                  <a:gradFill>
                    <a:gsLst>
                      <a:gs pos="7080">
                        <a:srgbClr val="505050"/>
                      </a:gs>
                      <a:gs pos="100000">
                        <a:srgbClr val="505050"/>
                      </a:gs>
                    </a:gsLst>
                    <a:lin ang="5400000" scaled="0"/>
                  </a:gradFill>
                  <a:ea typeface="Calibri" panose="020F0502020204030204" pitchFamily="34" charset="0"/>
                </a:rPr>
                <a:t>changes</a:t>
              </a:r>
            </a:p>
          </p:txBody>
        </p:sp>
      </p:grpSp>
      <p:sp>
        <p:nvSpPr>
          <p:cNvPr id="53" name="Chevron 52"/>
          <p:cNvSpPr/>
          <p:nvPr/>
        </p:nvSpPr>
        <p:spPr>
          <a:xfrm>
            <a:off x="9208352" y="6138264"/>
            <a:ext cx="3157401"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Results</a:t>
            </a:r>
          </a:p>
        </p:txBody>
      </p:sp>
      <p:cxnSp>
        <p:nvCxnSpPr>
          <p:cNvPr id="56" name="Straight Arrow Connector 55"/>
          <p:cNvCxnSpPr/>
          <p:nvPr/>
        </p:nvCxnSpPr>
        <p:spPr>
          <a:xfrm flipH="1">
            <a:off x="2609898" y="3565240"/>
            <a:ext cx="851318" cy="0"/>
          </a:xfrm>
          <a:prstGeom prst="straightConnector1">
            <a:avLst/>
          </a:prstGeom>
          <a:solidFill>
            <a:srgbClr val="DC3C00"/>
          </a:solidFill>
          <a:ln w="38100">
            <a:solidFill>
              <a:srgbClr val="FF66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Elbow Connector 7"/>
          <p:cNvCxnSpPr/>
          <p:nvPr/>
        </p:nvCxnSpPr>
        <p:spPr>
          <a:xfrm>
            <a:off x="5554926" y="3021399"/>
            <a:ext cx="1047214" cy="618404"/>
          </a:xfrm>
          <a:prstGeom prst="bentConnector3">
            <a:avLst/>
          </a:prstGeom>
          <a:solidFill>
            <a:srgbClr val="DC3C00"/>
          </a:solidFill>
          <a:ln w="38100">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2" name="Chevron 51"/>
          <p:cNvSpPr/>
          <p:nvPr/>
        </p:nvSpPr>
        <p:spPr>
          <a:xfrm>
            <a:off x="6232473" y="6138264"/>
            <a:ext cx="3108519"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Run &amp; refine</a:t>
            </a:r>
          </a:p>
        </p:txBody>
      </p:sp>
      <p:sp>
        <p:nvSpPr>
          <p:cNvPr id="51" name="Chevron 50"/>
          <p:cNvSpPr/>
          <p:nvPr/>
        </p:nvSpPr>
        <p:spPr>
          <a:xfrm>
            <a:off x="3256592" y="6138264"/>
            <a:ext cx="3108519" cy="391686"/>
          </a:xfrm>
          <a:prstGeom prst="chevron">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Test model types</a:t>
            </a:r>
          </a:p>
        </p:txBody>
      </p:sp>
      <p:sp>
        <p:nvSpPr>
          <p:cNvPr id="50" name="Pentagon 49"/>
          <p:cNvSpPr/>
          <p:nvPr/>
        </p:nvSpPr>
        <p:spPr>
          <a:xfrm>
            <a:off x="285074" y="6138264"/>
            <a:ext cx="3104156" cy="391686"/>
          </a:xfrm>
          <a:prstGeom prst="homePlate">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44387">
              <a:lnSpc>
                <a:spcPct val="90000"/>
              </a:lnSpc>
              <a:spcAft>
                <a:spcPct val="35000"/>
              </a:spcAft>
            </a:pPr>
            <a:r>
              <a:rPr lang="en-US" sz="1900" dirty="0">
                <a:gradFill>
                  <a:gsLst>
                    <a:gs pos="84956">
                      <a:srgbClr val="FFFFFF"/>
                    </a:gs>
                    <a:gs pos="20000">
                      <a:srgbClr val="FFFFFF"/>
                    </a:gs>
                  </a:gsLst>
                  <a:lin ang="5400000" scaled="1"/>
                </a:gradFill>
              </a:rPr>
              <a:t>Historical data</a:t>
            </a:r>
          </a:p>
        </p:txBody>
      </p:sp>
      <p:sp useBgFill="1">
        <p:nvSpPr>
          <p:cNvPr id="17" name="Rectangle 16"/>
          <p:cNvSpPr/>
          <p:nvPr/>
        </p:nvSpPr>
        <p:spPr bwMode="auto">
          <a:xfrm>
            <a:off x="881" y="1736850"/>
            <a:ext cx="284532" cy="52571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Chevron 26"/>
          <p:cNvSpPr/>
          <p:nvPr/>
        </p:nvSpPr>
        <p:spPr bwMode="auto">
          <a:xfrm>
            <a:off x="3191304" y="6138264"/>
            <a:ext cx="266736" cy="391686"/>
          </a:xfrm>
          <a:prstGeom prst="chevron">
            <a:avLst>
              <a:gd name="adj" fmla="val 7438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66" name="Chevron 65"/>
          <p:cNvSpPr/>
          <p:nvPr/>
        </p:nvSpPr>
        <p:spPr bwMode="auto">
          <a:xfrm>
            <a:off x="6163273" y="6138264"/>
            <a:ext cx="266736" cy="391686"/>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67" name="Chevron 66"/>
          <p:cNvSpPr/>
          <p:nvPr/>
        </p:nvSpPr>
        <p:spPr bwMode="auto">
          <a:xfrm>
            <a:off x="9140888" y="6138264"/>
            <a:ext cx="266736" cy="391686"/>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p:cNvGrpSpPr/>
          <p:nvPr/>
        </p:nvGrpSpPr>
        <p:grpSpPr>
          <a:xfrm>
            <a:off x="1296628" y="2522597"/>
            <a:ext cx="1011290" cy="749382"/>
            <a:chOff x="825814" y="2980697"/>
            <a:chExt cx="1576562" cy="1230347"/>
          </a:xfrm>
        </p:grpSpPr>
        <p:grpSp>
          <p:nvGrpSpPr>
            <p:cNvPr id="46" name="Group 45"/>
            <p:cNvGrpSpPr/>
            <p:nvPr/>
          </p:nvGrpSpPr>
          <p:grpSpPr>
            <a:xfrm>
              <a:off x="825814" y="2980697"/>
              <a:ext cx="1576562" cy="1230347"/>
              <a:chOff x="783897" y="2864251"/>
              <a:chExt cx="1304167" cy="1309886"/>
            </a:xfrm>
          </p:grpSpPr>
          <p:sp>
            <p:nvSpPr>
              <p:cNvPr id="57" name="Rectangle 56"/>
              <p:cNvSpPr/>
              <p:nvPr/>
            </p:nvSpPr>
            <p:spPr bwMode="auto">
              <a:xfrm>
                <a:off x="783897" y="3527098"/>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algn="ct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SQL DB</a:t>
                </a:r>
              </a:p>
            </p:txBody>
          </p:sp>
          <p:sp>
            <p:nvSpPr>
              <p:cNvPr id="58" name="Rectangle 57"/>
              <p:cNvSpPr/>
              <p:nvPr/>
            </p:nvSpPr>
            <p:spPr bwMode="auto">
              <a:xfrm>
                <a:off x="1441025" y="3527098"/>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Blobs &amp; tables</a:t>
                </a:r>
              </a:p>
            </p:txBody>
          </p:sp>
          <p:sp>
            <p:nvSpPr>
              <p:cNvPr id="59" name="Rectangle 58"/>
              <p:cNvSpPr/>
              <p:nvPr/>
            </p:nvSpPr>
            <p:spPr bwMode="auto">
              <a:xfrm>
                <a:off x="783897" y="2864251"/>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HDInsight</a:t>
                </a:r>
              </a:p>
            </p:txBody>
          </p:sp>
          <p:sp>
            <p:nvSpPr>
              <p:cNvPr id="60" name="Rectangle 59"/>
              <p:cNvSpPr/>
              <p:nvPr/>
            </p:nvSpPr>
            <p:spPr bwMode="auto">
              <a:xfrm>
                <a:off x="1441025" y="2864251"/>
                <a:ext cx="647039" cy="647039"/>
              </a:xfrm>
              <a:prstGeom prst="rect">
                <a:avLst/>
              </a:prstGeom>
              <a:solidFill>
                <a:schemeClr val="bg1"/>
              </a:solidFill>
              <a:ln w="12700" cap="flat" cmpd="sng" algn="ctr">
                <a:solidFill>
                  <a:schemeClr val="tx2"/>
                </a:solidFill>
                <a:prstDash val="solid"/>
                <a:miter lim="800000"/>
                <a:headEnd type="none" w="med" len="med"/>
                <a:tailEnd type="none" w="med" len="med"/>
              </a:ln>
              <a:effectLst/>
            </p:spPr>
            <p:txBody>
              <a:bodyPr vert="horz" wrap="square" lIns="45713" tIns="45713" rIns="45713" bIns="45713" numCol="1" rtlCol="0" anchor="t" anchorCtr="0" compatLnSpc="1">
                <a:prstTxWarp prst="textNoShape">
                  <a:avLst/>
                </a:prstTxWarp>
              </a:bodyPr>
              <a:lstStyle/>
              <a:p>
                <a:pPr defTabSz="932111">
                  <a:lnSpc>
                    <a:spcPct val="90000"/>
                  </a:lnSpc>
                </a:pPr>
                <a:r>
                  <a:rPr lang="en-US" sz="700" kern="0" dirty="0">
                    <a:gradFill>
                      <a:gsLst>
                        <a:gs pos="33628">
                          <a:srgbClr val="505050"/>
                        </a:gs>
                        <a:gs pos="86000">
                          <a:srgbClr val="505050"/>
                        </a:gs>
                      </a:gsLst>
                      <a:lin ang="5400000" scaled="0"/>
                    </a:gradFill>
                    <a:ea typeface="Segoe UI" pitchFamily="34" charset="0"/>
                    <a:cs typeface="Segoe UI" pitchFamily="34" charset="0"/>
                  </a:rPr>
                  <a:t>SQL Server VM</a:t>
                </a:r>
              </a:p>
            </p:txBody>
          </p:sp>
        </p:grpSp>
        <p:grpSp>
          <p:nvGrpSpPr>
            <p:cNvPr id="47" name="Group 46"/>
            <p:cNvGrpSpPr>
              <a:grpSpLocks noChangeAspect="1"/>
            </p:cNvGrpSpPr>
            <p:nvPr/>
          </p:nvGrpSpPr>
          <p:grpSpPr>
            <a:xfrm>
              <a:off x="1111453" y="3857729"/>
              <a:ext cx="229571" cy="298122"/>
              <a:chOff x="377825" y="1184276"/>
              <a:chExt cx="1020763" cy="1325563"/>
            </a:xfrm>
            <a:solidFill>
              <a:schemeClr val="tx2"/>
            </a:solidFill>
          </p:grpSpPr>
          <p:sp>
            <p:nvSpPr>
              <p:cNvPr id="5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224">
                  <a:defRPr/>
                </a:pPr>
                <a:endParaRPr lang="en-US" sz="2000" kern="0" dirty="0">
                  <a:solidFill>
                    <a:srgbClr val="505050"/>
                  </a:solidFill>
                </a:endParaRPr>
              </a:p>
            </p:txBody>
          </p:sp>
          <p:sp>
            <p:nvSpPr>
              <p:cNvPr id="5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224">
                  <a:defRPr/>
                </a:pPr>
                <a:endParaRPr lang="en-US" sz="2000" kern="0" dirty="0">
                  <a:solidFill>
                    <a:srgbClr val="505050"/>
                  </a:solidFill>
                </a:endParaRPr>
              </a:p>
            </p:txBody>
          </p:sp>
        </p:grpSp>
      </p:grpSp>
      <p:pic>
        <p:nvPicPr>
          <p:cNvPr id="61" name="Picture 60" descr="FuckingElephant.png"/>
          <p:cNvPicPr>
            <a:picLocks noChangeAspect="1"/>
          </p:cNvPicPr>
          <p:nvPr/>
        </p:nvPicPr>
        <p:blipFill>
          <a:blip r:embed="rId10" cstate="print"/>
          <a:stretch>
            <a:fillRect/>
          </a:stretch>
        </p:blipFill>
        <p:spPr>
          <a:xfrm>
            <a:off x="1428802" y="2653001"/>
            <a:ext cx="278551" cy="211887"/>
          </a:xfrm>
          <a:prstGeom prst="rect">
            <a:avLst/>
          </a:prstGeom>
        </p:spPr>
      </p:pic>
    </p:spTree>
    <p:extLst>
      <p:ext uri="{BB962C8B-B14F-4D97-AF65-F5344CB8AC3E}">
        <p14:creationId xmlns:p14="http://schemas.microsoft.com/office/powerpoint/2010/main" val="2992866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0-#ppt_w/2"/>
                                          </p:val>
                                        </p:tav>
                                        <p:tav tm="100000">
                                          <p:val>
                                            <p:strVal val="#ppt_x"/>
                                          </p:val>
                                        </p:tav>
                                      </p:tavLst>
                                    </p:anim>
                                    <p:anim calcmode="lin" valueType="num">
                                      <p:cBhvr additive="base">
                                        <p:cTn id="8" dur="1000" fill="hold"/>
                                        <p:tgtEl>
                                          <p:spTgt spid="5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5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par>
                                <p:cTn id="22" presetID="2" presetClass="entr" presetSubtype="8" decel="10000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1000" fill="hold"/>
                                        <p:tgtEl>
                                          <p:spTgt spid="51"/>
                                        </p:tgtEl>
                                        <p:attrNameLst>
                                          <p:attrName>ppt_x</p:attrName>
                                        </p:attrNameLst>
                                      </p:cBhvr>
                                      <p:tavLst>
                                        <p:tav tm="0">
                                          <p:val>
                                            <p:strVal val="0-#ppt_w/2"/>
                                          </p:val>
                                        </p:tav>
                                        <p:tav tm="100000">
                                          <p:val>
                                            <p:strVal val="#ppt_x"/>
                                          </p:val>
                                        </p:tav>
                                      </p:tavLst>
                                    </p:anim>
                                    <p:anim calcmode="lin" valueType="num">
                                      <p:cBhvr additive="base">
                                        <p:cTn id="25" dur="1000" fill="hold"/>
                                        <p:tgtEl>
                                          <p:spTgt spid="51"/>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1000" fill="hold"/>
                                        <p:tgtEl>
                                          <p:spTgt spid="52"/>
                                        </p:tgtEl>
                                        <p:attrNameLst>
                                          <p:attrName>ppt_x</p:attrName>
                                        </p:attrNameLst>
                                      </p:cBhvr>
                                      <p:tavLst>
                                        <p:tav tm="0">
                                          <p:val>
                                            <p:strVal val="0-#ppt_w/2"/>
                                          </p:val>
                                        </p:tav>
                                        <p:tav tm="100000">
                                          <p:val>
                                            <p:strVal val="#ppt_x"/>
                                          </p:val>
                                        </p:tav>
                                      </p:tavLst>
                                    </p:anim>
                                    <p:anim calcmode="lin" valueType="num">
                                      <p:cBhvr additive="base">
                                        <p:cTn id="36" dur="1000" fill="hold"/>
                                        <p:tgtEl>
                                          <p:spTgt spid="52"/>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wipe(left)">
                                      <p:cBhvr>
                                        <p:cTn id="43" dur="500"/>
                                        <p:tgtEl>
                                          <p:spTgt spid="149"/>
                                        </p:tgtEl>
                                      </p:cBhvr>
                                    </p:animEffect>
                                  </p:childTnLst>
                                </p:cTn>
                              </p:par>
                              <p:par>
                                <p:cTn id="44" presetID="2" presetClass="entr" presetSubtype="8" decel="10000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0-#ppt_w/2"/>
                                          </p:val>
                                        </p:tav>
                                        <p:tav tm="100000">
                                          <p:val>
                                            <p:strVal val="#ppt_x"/>
                                          </p:val>
                                        </p:tav>
                                      </p:tavLst>
                                    </p:anim>
                                    <p:anim calcmode="lin" valueType="num">
                                      <p:cBhvr additive="base">
                                        <p:cTn id="47" dur="1000" fill="hold"/>
                                        <p:tgtEl>
                                          <p:spTgt spid="53"/>
                                        </p:tgtEl>
                                        <p:attrNameLst>
                                          <p:attrName>ppt_y</p:attrName>
                                        </p:attrNameLst>
                                      </p:cBhvr>
                                      <p:tavLst>
                                        <p:tav tm="0">
                                          <p:val>
                                            <p:strVal val="#ppt_y"/>
                                          </p:val>
                                        </p:tav>
                                        <p:tav tm="100000">
                                          <p:val>
                                            <p:strVal val="#ppt_y"/>
                                          </p:val>
                                        </p:tav>
                                      </p:tavLst>
                                    </p:anim>
                                  </p:childTnLst>
                                </p:cTn>
                              </p:par>
                              <p:par>
                                <p:cTn id="48" presetID="10" presetClass="entr" presetSubtype="0" fill="hold"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1" grpId="0" animBg="1"/>
      <p:bldP spid="5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bwMode="auto">
          <a:xfrm>
            <a:off x="3174324" y="1119848"/>
            <a:ext cx="6087826" cy="1962718"/>
          </a:xfrm>
          <a:prstGeom prst="rect">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21" name="Rectangle 220"/>
          <p:cNvSpPr/>
          <p:nvPr/>
        </p:nvSpPr>
        <p:spPr>
          <a:xfrm>
            <a:off x="3406114" y="1588793"/>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MapReduce &amp; </a:t>
            </a:r>
            <a:r>
              <a:rPr kumimoji="0" lang="en-US" sz="2000" b="0" i="0" u="none" strike="noStrike" kern="0" cap="none" spc="0" normalizeH="0" baseline="0" noProof="0" dirty="0" err="1">
                <a:ln>
                  <a:noFill/>
                </a:ln>
                <a:solidFill>
                  <a:schemeClr val="bg1"/>
                </a:solidFill>
                <a:effectLst/>
                <a:uLnTx/>
                <a:uFillTx/>
                <a:latin typeface="Segoe UI Light" panose="020B0502040204020203" pitchFamily="34" charset="0"/>
                <a:cs typeface="Segoe UI Light" panose="020B0502040204020203" pitchFamily="34" charset="0"/>
              </a:rPr>
              <a:t>Tez</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7367854" y="1574383"/>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Data Lake Analytics</a:t>
            </a:r>
          </a:p>
        </p:txBody>
      </p:sp>
      <p:sp>
        <p:nvSpPr>
          <p:cNvPr id="102" name="Rectangle 101"/>
          <p:cNvSpPr/>
          <p:nvPr/>
        </p:nvSpPr>
        <p:spPr bwMode="auto">
          <a:xfrm>
            <a:off x="3174324" y="4616602"/>
            <a:ext cx="6087826" cy="198958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Data Lake Store</a:t>
            </a:r>
          </a:p>
        </p:txBody>
      </p:sp>
      <p:sp>
        <p:nvSpPr>
          <p:cNvPr id="104" name="Rectangle 103"/>
          <p:cNvSpPr/>
          <p:nvPr/>
        </p:nvSpPr>
        <p:spPr bwMode="auto">
          <a:xfrm>
            <a:off x="3174324" y="3072601"/>
            <a:ext cx="6087826" cy="526942"/>
          </a:xfrm>
          <a:prstGeom prst="rect">
            <a:avLst/>
          </a:prstGeom>
          <a:solidFill>
            <a:srgbClr val="2A80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5434" tIns="124347" rIns="155434" bIns="12434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92508" rtl="0" eaLnBrk="1" fontAlgn="base" latinLnBrk="0" hangingPunct="1">
              <a:lnSpc>
                <a:spcPct val="90000"/>
              </a:lnSpc>
              <a:spcBef>
                <a:spcPct val="0"/>
              </a:spcBef>
              <a:spcAft>
                <a:spcPct val="0"/>
              </a:spcAft>
              <a:buClrTx/>
              <a:buSzTx/>
              <a:buFontTx/>
              <a:buNone/>
              <a:tabLst/>
              <a:defRPr/>
            </a:pPr>
            <a:endParaRPr kumimoji="0" lang="en-US" sz="1700" b="1" i="0" u="none" strike="noStrike" kern="120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9" name="Rectangle 118"/>
          <p:cNvSpPr/>
          <p:nvPr/>
        </p:nvSpPr>
        <p:spPr bwMode="auto">
          <a:xfrm>
            <a:off x="3174324" y="4223151"/>
            <a:ext cx="6087826" cy="409812"/>
          </a:xfrm>
          <a:prstGeom prst="rect">
            <a:avLst/>
          </a:prstGeom>
          <a:solidFill>
            <a:srgbClr val="008A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5434" tIns="124347" rIns="155434" bIns="12434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9250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rPr>
              <a:t>WebHDFS</a:t>
            </a:r>
            <a:endParaRPr kumimoji="0" lang="en-US" sz="2000" b="0" i="0" u="none" strike="noStrike" kern="120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0" name="Trapezoid 119"/>
          <p:cNvSpPr/>
          <p:nvPr/>
        </p:nvSpPr>
        <p:spPr bwMode="auto">
          <a:xfrm flipV="1">
            <a:off x="4408164" y="3002313"/>
            <a:ext cx="1261805" cy="318839"/>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1" name="Trapezoid 120"/>
          <p:cNvSpPr/>
          <p:nvPr/>
        </p:nvSpPr>
        <p:spPr bwMode="auto">
          <a:xfrm flipV="1">
            <a:off x="6799454" y="3002313"/>
            <a:ext cx="1261805" cy="318839"/>
          </a:xfrm>
          <a:prstGeom prst="trapezoid">
            <a:avLst/>
          </a:prstGeom>
          <a:solidFill>
            <a:srgbClr val="33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22" name="TextBox 13"/>
          <p:cNvSpPr txBox="1"/>
          <p:nvPr/>
        </p:nvSpPr>
        <p:spPr>
          <a:xfrm>
            <a:off x="5861269" y="3079894"/>
            <a:ext cx="818978" cy="486572"/>
          </a:xfrm>
          <a:prstGeom prst="rect">
            <a:avLst/>
          </a:prstGeom>
          <a:noFill/>
        </p:spPr>
        <p:txBody>
          <a:bodyPr wrap="none" lIns="155434" tIns="124347" rIns="155434" bIns="12434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77149" rtl="0" eaLnBrk="1" fontAlgn="auto" latinLnBrk="0" hangingPunct="1">
              <a:lnSpc>
                <a:spcPct val="90000"/>
              </a:lnSpc>
              <a:spcBef>
                <a:spcPts val="0"/>
              </a:spcBef>
              <a:spcAft>
                <a:spcPts val="510"/>
              </a:spcAft>
              <a:buClrTx/>
              <a:buSzTx/>
              <a:buFontTx/>
              <a:buNone/>
              <a:tabLst/>
              <a:defRPr/>
            </a:pPr>
            <a:r>
              <a:rPr kumimoji="0" lang="en-US" sz="17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YARN</a:t>
            </a:r>
          </a:p>
        </p:txBody>
      </p:sp>
      <p:grpSp>
        <p:nvGrpSpPr>
          <p:cNvPr id="167" name="Group 166"/>
          <p:cNvGrpSpPr/>
          <p:nvPr/>
        </p:nvGrpSpPr>
        <p:grpSpPr>
          <a:xfrm>
            <a:off x="3767091" y="5158462"/>
            <a:ext cx="5186743" cy="1338955"/>
            <a:chOff x="5643352" y="6249485"/>
            <a:chExt cx="6102604" cy="1575384"/>
          </a:xfrm>
          <a:solidFill>
            <a:srgbClr val="008A3E"/>
          </a:solidFill>
        </p:grpSpPr>
        <p:grpSp>
          <p:nvGrpSpPr>
            <p:cNvPr id="168" name="Group 167"/>
            <p:cNvGrpSpPr/>
            <p:nvPr/>
          </p:nvGrpSpPr>
          <p:grpSpPr>
            <a:xfrm>
              <a:off x="5643352" y="6249485"/>
              <a:ext cx="974009" cy="1575384"/>
              <a:chOff x="5643352" y="6249485"/>
              <a:chExt cx="974009" cy="1575384"/>
            </a:xfrm>
            <a:grpFill/>
          </p:grpSpPr>
          <p:sp>
            <p:nvSpPr>
              <p:cNvPr id="184" name="Rounded Rectangle 183"/>
              <p:cNvSpPr>
                <a:spLocks/>
              </p:cNvSpPr>
              <p:nvPr/>
            </p:nvSpPr>
            <p:spPr>
              <a:xfrm>
                <a:off x="564335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5" name="Rounded Rectangle 184"/>
              <p:cNvSpPr>
                <a:spLocks/>
              </p:cNvSpPr>
              <p:nvPr/>
            </p:nvSpPr>
            <p:spPr>
              <a:xfrm>
                <a:off x="564335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69" name="Group 168"/>
            <p:cNvGrpSpPr/>
            <p:nvPr/>
          </p:nvGrpSpPr>
          <p:grpSpPr>
            <a:xfrm>
              <a:off x="6669071" y="6249485"/>
              <a:ext cx="974009" cy="1575384"/>
              <a:chOff x="6669540" y="6249485"/>
              <a:chExt cx="974009" cy="1575384"/>
            </a:xfrm>
            <a:grpFill/>
          </p:grpSpPr>
          <p:sp>
            <p:nvSpPr>
              <p:cNvPr id="182" name="Rounded Rectangle 181"/>
              <p:cNvSpPr>
                <a:spLocks/>
              </p:cNvSpPr>
              <p:nvPr/>
            </p:nvSpPr>
            <p:spPr>
              <a:xfrm>
                <a:off x="6669540"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3" name="Rounded Rectangle 182"/>
              <p:cNvSpPr>
                <a:spLocks/>
              </p:cNvSpPr>
              <p:nvPr/>
            </p:nvSpPr>
            <p:spPr>
              <a:xfrm>
                <a:off x="6669540"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0" name="Group 169"/>
            <p:cNvGrpSpPr/>
            <p:nvPr/>
          </p:nvGrpSpPr>
          <p:grpSpPr>
            <a:xfrm>
              <a:off x="7694790" y="6249485"/>
              <a:ext cx="974009" cy="1575384"/>
              <a:chOff x="7699832" y="6249485"/>
              <a:chExt cx="974009" cy="1575384"/>
            </a:xfrm>
            <a:grpFill/>
          </p:grpSpPr>
          <p:sp>
            <p:nvSpPr>
              <p:cNvPr id="180" name="Rounded Rectangle 179"/>
              <p:cNvSpPr>
                <a:spLocks/>
              </p:cNvSpPr>
              <p:nvPr/>
            </p:nvSpPr>
            <p:spPr>
              <a:xfrm>
                <a:off x="769983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81" name="Rounded Rectangle 180"/>
              <p:cNvSpPr>
                <a:spLocks/>
              </p:cNvSpPr>
              <p:nvPr/>
            </p:nvSpPr>
            <p:spPr>
              <a:xfrm>
                <a:off x="769983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1" name="Group 170"/>
            <p:cNvGrpSpPr/>
            <p:nvPr/>
          </p:nvGrpSpPr>
          <p:grpSpPr>
            <a:xfrm>
              <a:off x="9746228" y="6249485"/>
              <a:ext cx="974009" cy="1575384"/>
              <a:chOff x="9745759" y="6249485"/>
              <a:chExt cx="974009" cy="1575384"/>
            </a:xfrm>
            <a:grpFill/>
          </p:grpSpPr>
          <p:sp>
            <p:nvSpPr>
              <p:cNvPr id="178" name="Rounded Rectangle 177"/>
              <p:cNvSpPr>
                <a:spLocks/>
              </p:cNvSpPr>
              <p:nvPr/>
            </p:nvSpPr>
            <p:spPr>
              <a:xfrm>
                <a:off x="974575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9" name="Rounded Rectangle 178"/>
              <p:cNvSpPr>
                <a:spLocks/>
              </p:cNvSpPr>
              <p:nvPr/>
            </p:nvSpPr>
            <p:spPr>
              <a:xfrm>
                <a:off x="974575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2" name="Group 171"/>
            <p:cNvGrpSpPr/>
            <p:nvPr/>
          </p:nvGrpSpPr>
          <p:grpSpPr>
            <a:xfrm>
              <a:off x="10771947" y="6249485"/>
              <a:ext cx="974009" cy="1575384"/>
              <a:chOff x="10771947" y="6249485"/>
              <a:chExt cx="974009" cy="1575384"/>
            </a:xfrm>
            <a:grpFill/>
          </p:grpSpPr>
          <p:sp>
            <p:nvSpPr>
              <p:cNvPr id="176" name="Rounded Rectangle 175"/>
              <p:cNvSpPr>
                <a:spLocks/>
              </p:cNvSpPr>
              <p:nvPr/>
            </p:nvSpPr>
            <p:spPr>
              <a:xfrm>
                <a:off x="10771947"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7" name="Rounded Rectangle 176"/>
              <p:cNvSpPr>
                <a:spLocks/>
              </p:cNvSpPr>
              <p:nvPr/>
            </p:nvSpPr>
            <p:spPr>
              <a:xfrm>
                <a:off x="10771947"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nvGrpSpPr>
            <p:cNvPr id="173" name="Group 172"/>
            <p:cNvGrpSpPr/>
            <p:nvPr/>
          </p:nvGrpSpPr>
          <p:grpSpPr>
            <a:xfrm>
              <a:off x="8720509" y="6249485"/>
              <a:ext cx="974009" cy="1575384"/>
              <a:chOff x="8733139" y="6249485"/>
              <a:chExt cx="974009" cy="1575384"/>
            </a:xfrm>
            <a:grpFill/>
          </p:grpSpPr>
          <p:sp>
            <p:nvSpPr>
              <p:cNvPr id="174" name="Rounded Rectangle 173"/>
              <p:cNvSpPr>
                <a:spLocks/>
              </p:cNvSpPr>
              <p:nvPr/>
            </p:nvSpPr>
            <p:spPr>
              <a:xfrm>
                <a:off x="873313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sp>
            <p:nvSpPr>
              <p:cNvPr id="175" name="Rounded Rectangle 174"/>
              <p:cNvSpPr>
                <a:spLocks/>
              </p:cNvSpPr>
              <p:nvPr/>
            </p:nvSpPr>
            <p:spPr>
              <a:xfrm>
                <a:off x="873313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388574" rtl="0" eaLnBrk="1" fontAlgn="auto" latinLnBrk="0" hangingPunct="1">
                  <a:lnSpc>
                    <a:spcPct val="100000"/>
                  </a:lnSpc>
                  <a:spcBef>
                    <a:spcPts val="0"/>
                  </a:spcBef>
                  <a:spcAft>
                    <a:spcPts val="0"/>
                  </a:spcAft>
                  <a:buClrTx/>
                  <a:buSzTx/>
                  <a:buFontTx/>
                  <a:buNone/>
                  <a:tabLst/>
                  <a:defRPr/>
                </a:pPr>
                <a:endParaRPr kumimoji="0" lang="en-US" sz="765" b="0" i="0" u="none" strike="noStrike" kern="1200" cap="none" spc="0" normalizeH="0" baseline="0" noProof="0" dirty="0">
                  <a:ln>
                    <a:noFill/>
                  </a:ln>
                  <a:solidFill>
                    <a:schemeClr val="bg1"/>
                  </a:solidFill>
                  <a:effectLst/>
                  <a:uLnTx/>
                  <a:uFillTx/>
                  <a:latin typeface="+mn-lt"/>
                  <a:ea typeface="+mn-ea"/>
                  <a:cs typeface="Arial"/>
                </a:endParaRPr>
              </a:p>
            </p:txBody>
          </p:sp>
        </p:grpSp>
      </p:grpSp>
      <p:sp>
        <p:nvSpPr>
          <p:cNvPr id="186" name="Freeform 5"/>
          <p:cNvSpPr>
            <a:spLocks noEditPoints="1"/>
          </p:cNvSpPr>
          <p:nvPr/>
        </p:nvSpPr>
        <p:spPr bwMode="auto">
          <a:xfrm>
            <a:off x="3979892" y="5290206"/>
            <a:ext cx="396565" cy="374974"/>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rgbClr val="92D050"/>
          </a:solidFill>
          <a:ln>
            <a:noFill/>
          </a:ln>
        </p:spPr>
        <p:txBody>
          <a:bodyPr vert="horz" wrap="square" lIns="23809" tIns="23809" rIns="0" bIns="23809" numCol="1" anchor="t" anchorCtr="0" compatLnSpc="1">
            <a:prstTxWarp prst="textNoShape">
              <a:avLst/>
            </a:prstTxWarp>
          </a:bodyPr>
          <a:lstStyle/>
          <a:p>
            <a:pPr marL="0" marR="0" lvl="0" indent="0" defTabSz="485718"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grpSp>
        <p:nvGrpSpPr>
          <p:cNvPr id="187" name="Group 186"/>
          <p:cNvGrpSpPr/>
          <p:nvPr/>
        </p:nvGrpSpPr>
        <p:grpSpPr>
          <a:xfrm>
            <a:off x="4748464" y="5281255"/>
            <a:ext cx="661153" cy="416058"/>
            <a:chOff x="2769908" y="1409697"/>
            <a:chExt cx="1965320" cy="1055586"/>
          </a:xfrm>
          <a:solidFill>
            <a:srgbClr val="92D050"/>
          </a:solidFill>
        </p:grpSpPr>
        <p:sp>
          <p:nvSpPr>
            <p:cNvPr id="188"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809" rIns="0" rtlCol="0" anchor="ctr"/>
            <a:lstStyle/>
            <a:p>
              <a:pPr marL="0" marR="0" lvl="0" indent="0" defTabSz="476149"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sp>
          <p:nvSpPr>
            <p:cNvPr id="189"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marL="0" marR="0" lvl="0" indent="0" defTabSz="475992" eaLnBrk="1" fontAlgn="base" latinLnBrk="0" hangingPunct="1">
                <a:lnSpc>
                  <a:spcPct val="100000"/>
                </a:lnSpc>
                <a:spcBef>
                  <a:spcPct val="0"/>
                </a:spcBef>
                <a:spcAft>
                  <a:spcPct val="0"/>
                </a:spcAft>
                <a:buClrTx/>
                <a:buSzTx/>
                <a:buFontTx/>
                <a:buNone/>
                <a:tabLst/>
                <a:defRPr/>
              </a:pPr>
              <a:endParaRPr kumimoji="0" lang="en-US" sz="680" b="0" i="0" u="none" strike="noStrike" kern="0" cap="none" spc="-26" normalizeH="0" baseline="0" noProof="0" dirty="0" err="1">
                <a:ln>
                  <a:noFill/>
                </a:ln>
                <a:solidFill>
                  <a:schemeClr val="bg1"/>
                </a:solidFill>
                <a:effectLst/>
                <a:uLnTx/>
                <a:uFillTx/>
                <a:ea typeface="Segoe UI" pitchFamily="34" charset="0"/>
                <a:cs typeface="Segoe UI" pitchFamily="34" charset="0"/>
              </a:endParaRPr>
            </a:p>
          </p:txBody>
        </p:sp>
        <p:sp>
          <p:nvSpPr>
            <p:cNvPr id="190"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marL="0" marR="0" lvl="0" indent="0" defTabSz="428531" eaLnBrk="1" fontAlgn="auto" latinLnBrk="0" hangingPunct="1">
                <a:lnSpc>
                  <a:spcPct val="100000"/>
                </a:lnSpc>
                <a:spcBef>
                  <a:spcPts val="0"/>
                </a:spcBef>
                <a:spcAft>
                  <a:spcPts val="0"/>
                </a:spcAft>
                <a:buClrTx/>
                <a:buSzTx/>
                <a:buFontTx/>
                <a:buNone/>
                <a:tabLst/>
                <a:defRPr/>
              </a:pPr>
              <a:endParaRPr kumimoji="0" lang="en-US" sz="680" b="0" i="0" u="none" strike="noStrike" kern="0" cap="none" spc="-71" normalizeH="0" baseline="0" noProof="0" dirty="0">
                <a:ln>
                  <a:noFill/>
                </a:ln>
                <a:solidFill>
                  <a:schemeClr val="bg1"/>
                </a:solidFill>
                <a:effectLst/>
                <a:uLnTx/>
                <a:uFillTx/>
              </a:endParaRPr>
            </a:p>
          </p:txBody>
        </p:sp>
      </p:grpSp>
      <p:sp>
        <p:nvSpPr>
          <p:cNvPr id="191" name="Rounded Rectangle 18"/>
          <p:cNvSpPr/>
          <p:nvPr/>
        </p:nvSpPr>
        <p:spPr bwMode="auto">
          <a:xfrm>
            <a:off x="5703825" y="5267957"/>
            <a:ext cx="432445" cy="44956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23809" rIns="0" bIns="47618" numCol="1" spcCol="0" rtlCol="0" fromWordArt="0" anchor="b" anchorCtr="0" forceAA="0" compatLnSpc="1">
            <a:prstTxWarp prst="textNoShape">
              <a:avLst/>
            </a:prstTxWarp>
            <a:noAutofit/>
          </a:bodyPr>
          <a:lstStyle/>
          <a:p>
            <a:pPr marL="0" marR="0" lvl="0" indent="0" defTabSz="475992" eaLnBrk="1" fontAlgn="base" latinLnBrk="0" hangingPunct="1">
              <a:lnSpc>
                <a:spcPct val="100000"/>
              </a:lnSpc>
              <a:spcBef>
                <a:spcPct val="0"/>
              </a:spcBef>
              <a:spcAft>
                <a:spcPct val="0"/>
              </a:spcAft>
              <a:buClrTx/>
              <a:buSzTx/>
              <a:buFontTx/>
              <a:buNone/>
              <a:tabLst/>
              <a:defRPr/>
            </a:pPr>
            <a:endParaRPr kumimoji="0" lang="en-US" sz="680" b="0" i="0" u="none" strike="noStrike" kern="0" cap="none" spc="-26" normalizeH="0" baseline="0" noProof="0" dirty="0" err="1">
              <a:ln>
                <a:noFill/>
              </a:ln>
              <a:solidFill>
                <a:schemeClr val="bg1"/>
              </a:solidFill>
              <a:effectLst/>
              <a:uLnTx/>
              <a:uFillTx/>
              <a:ea typeface="Segoe UI" pitchFamily="34" charset="0"/>
              <a:cs typeface="Segoe UI" pitchFamily="34" charset="0"/>
            </a:endParaRPr>
          </a:p>
        </p:txBody>
      </p:sp>
      <p:sp>
        <p:nvSpPr>
          <p:cNvPr id="192" name="Freeform 191"/>
          <p:cNvSpPr>
            <a:spLocks noChangeAspect="1"/>
          </p:cNvSpPr>
          <p:nvPr/>
        </p:nvSpPr>
        <p:spPr bwMode="auto">
          <a:xfrm>
            <a:off x="6608591" y="5262965"/>
            <a:ext cx="387895" cy="382066"/>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76190" rIns="0" bIns="76190" numCol="1" spcCol="0" rtlCol="0" fromWordArt="0" anchor="t" anchorCtr="0" forceAA="0" compatLnSpc="1">
            <a:prstTxWarp prst="textNoShape">
              <a:avLst/>
            </a:prstTxWarp>
            <a:noAutofit/>
          </a:bodyPr>
          <a:lstStyle/>
          <a:p>
            <a:pPr marL="0" marR="0" lvl="0" indent="0" defTabSz="485560" eaLnBrk="1" fontAlgn="base" latinLnBrk="0" hangingPunct="1">
              <a:lnSpc>
                <a:spcPct val="90000"/>
              </a:lnSpc>
              <a:spcBef>
                <a:spcPct val="0"/>
              </a:spcBef>
              <a:spcAft>
                <a:spcPct val="0"/>
              </a:spcAft>
              <a:buClrTx/>
              <a:buSzTx/>
              <a:buFontTx/>
              <a:buNone/>
              <a:tabLst/>
              <a:defRPr/>
            </a:pPr>
            <a:endParaRPr kumimoji="0" lang="en-US" sz="6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93" name="Freeform 192"/>
          <p:cNvSpPr/>
          <p:nvPr/>
        </p:nvSpPr>
        <p:spPr>
          <a:xfrm>
            <a:off x="7519638" y="5310014"/>
            <a:ext cx="251826" cy="312422"/>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rgbClr val="92D050"/>
          </a:solidFill>
          <a:ln w="12700" cap="flat" cmpd="sng" algn="ctr">
            <a:noFill/>
            <a:prstDash val="solid"/>
            <a:miter lim="800000"/>
          </a:ln>
          <a:effectLst/>
        </p:spPr>
        <p:txBody>
          <a:bodyPr wrap="square" lIns="23809" rIns="0" rtlCol="0" anchor="ctr">
            <a:noAutofit/>
          </a:bodyPr>
          <a:lstStyle/>
          <a:p>
            <a:pPr marL="0" marR="0" lvl="0" indent="0" defTabSz="485486" eaLnBrk="1" fontAlgn="auto" latinLnBrk="0" hangingPunct="1">
              <a:lnSpc>
                <a:spcPct val="100000"/>
              </a:lnSpc>
              <a:spcBef>
                <a:spcPts val="0"/>
              </a:spcBef>
              <a:spcAft>
                <a:spcPts val="0"/>
              </a:spcAft>
              <a:buClrTx/>
              <a:buSzTx/>
              <a:buFontTx/>
              <a:buNone/>
              <a:tabLst/>
              <a:defRPr/>
            </a:pPr>
            <a:endParaRPr kumimoji="0" lang="en-US" sz="680" b="0" i="0" u="none" strike="noStrike" kern="0" cap="none" spc="0" normalizeH="0" baseline="0" noProof="0">
              <a:ln>
                <a:noFill/>
              </a:ln>
              <a:solidFill>
                <a:schemeClr val="bg1"/>
              </a:solidFill>
              <a:effectLst/>
              <a:uLnTx/>
              <a:uFillTx/>
            </a:endParaRPr>
          </a:p>
        </p:txBody>
      </p:sp>
      <p:sp>
        <p:nvSpPr>
          <p:cNvPr id="194" name="Freeform 7"/>
          <p:cNvSpPr>
            <a:spLocks noEditPoints="1"/>
          </p:cNvSpPr>
          <p:nvPr/>
        </p:nvSpPr>
        <p:spPr bwMode="auto">
          <a:xfrm>
            <a:off x="4913333" y="5954259"/>
            <a:ext cx="292171" cy="35382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92D050"/>
          </a:solidFill>
          <a:ln w="10795" cap="flat" cmpd="sng" algn="ctr">
            <a:noFill/>
            <a:prstDash val="solid"/>
            <a:headEnd type="none" w="med" len="med"/>
            <a:tailEnd type="none" w="med" len="med"/>
          </a:ln>
          <a:effectLst/>
        </p:spPr>
        <p:txBody>
          <a:bodyPr vert="horz" wrap="square" lIns="23809" tIns="23808" rIns="0" bIns="23808" numCol="1" rtlCol="0" anchor="ctr" anchorCtr="0" compatLnSpc="1">
            <a:prstTxWarp prst="textNoShape">
              <a:avLst/>
            </a:prstTxWarp>
          </a:bodyPr>
          <a:lstStyle/>
          <a:p>
            <a:pPr marL="0" marR="0" lvl="0" indent="0" defTabSz="428531" eaLnBrk="1" fontAlgn="auto" latinLnBrk="0" hangingPunct="1">
              <a:lnSpc>
                <a:spcPct val="100000"/>
              </a:lnSpc>
              <a:spcBef>
                <a:spcPts val="0"/>
              </a:spcBef>
              <a:spcAft>
                <a:spcPts val="0"/>
              </a:spcAft>
              <a:buClrTx/>
              <a:buSzTx/>
              <a:buFontTx/>
              <a:buNone/>
              <a:tabLst/>
              <a:defRPr/>
            </a:pPr>
            <a:endParaRPr kumimoji="0" lang="en-US" sz="680" b="0" i="0" u="none" strike="noStrike" kern="0" cap="none" spc="-71" normalizeH="0" baseline="0" noProof="0" dirty="0">
              <a:ln>
                <a:noFill/>
              </a:ln>
              <a:solidFill>
                <a:schemeClr val="bg1"/>
              </a:solidFill>
              <a:effectLst/>
              <a:uLnTx/>
              <a:uFillTx/>
            </a:endParaRPr>
          </a:p>
        </p:txBody>
      </p:sp>
      <p:sp>
        <p:nvSpPr>
          <p:cNvPr id="195" name="Frame 5"/>
          <p:cNvSpPr>
            <a:spLocks noChangeAspect="1"/>
          </p:cNvSpPr>
          <p:nvPr/>
        </p:nvSpPr>
        <p:spPr bwMode="auto">
          <a:xfrm>
            <a:off x="6692192" y="5958551"/>
            <a:ext cx="284889" cy="3210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23809" tIns="28006" rIns="0" bIns="56011" numCol="1" spcCol="0" rtlCol="0" fromWordArt="0" anchor="b" anchorCtr="0" forceAA="0" compatLnSpc="1">
            <a:prstTxWarp prst="textNoShape">
              <a:avLst/>
            </a:prstTxWarp>
            <a:noAutofit/>
          </a:bodyPr>
          <a:lstStyle/>
          <a:p>
            <a:pPr marL="0" marR="0" lvl="0" indent="0" defTabSz="559831" eaLnBrk="1" fontAlgn="base" latinLnBrk="0" hangingPunct="1">
              <a:lnSpc>
                <a:spcPct val="100000"/>
              </a:lnSpc>
              <a:spcBef>
                <a:spcPct val="0"/>
              </a:spcBef>
              <a:spcAft>
                <a:spcPct val="0"/>
              </a:spcAft>
              <a:buClrTx/>
              <a:buSzTx/>
              <a:buFontTx/>
              <a:buNone/>
              <a:tabLst/>
              <a:defRPr/>
            </a:pPr>
            <a:endParaRPr kumimoji="0" lang="en-US" sz="680" b="0" i="0" u="none" strike="noStrike" kern="0" cap="none" spc="-31" normalizeH="0" baseline="0" noProof="0" dirty="0" err="1">
              <a:ln>
                <a:noFill/>
              </a:ln>
              <a:solidFill>
                <a:schemeClr val="bg1"/>
              </a:solidFill>
              <a:effectLst/>
              <a:uLnTx/>
              <a:uFillTx/>
              <a:ea typeface="Segoe UI" pitchFamily="34" charset="0"/>
              <a:cs typeface="Segoe UI" pitchFamily="34" charset="0"/>
            </a:endParaRPr>
          </a:p>
        </p:txBody>
      </p:sp>
      <p:sp>
        <p:nvSpPr>
          <p:cNvPr id="196" name="Freeform 34"/>
          <p:cNvSpPr>
            <a:spLocks noEditPoints="1"/>
          </p:cNvSpPr>
          <p:nvPr/>
        </p:nvSpPr>
        <p:spPr bwMode="auto">
          <a:xfrm>
            <a:off x="3909056" y="5933143"/>
            <a:ext cx="467402" cy="453636"/>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92D050"/>
          </a:solidFill>
          <a:ln>
            <a:noFill/>
          </a:ln>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197" name="Freeform 53"/>
          <p:cNvSpPr>
            <a:spLocks noEditPoints="1"/>
          </p:cNvSpPr>
          <p:nvPr/>
        </p:nvSpPr>
        <p:spPr bwMode="auto">
          <a:xfrm>
            <a:off x="5772175" y="5876726"/>
            <a:ext cx="377072" cy="53198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92D050"/>
          </a:solidFill>
          <a:ln>
            <a:noFill/>
          </a:ln>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198" name="Freeform 16"/>
          <p:cNvSpPr>
            <a:spLocks noChangeAspect="1" noEditPoints="1"/>
          </p:cNvSpPr>
          <p:nvPr/>
        </p:nvSpPr>
        <p:spPr bwMode="auto">
          <a:xfrm>
            <a:off x="8313741" y="5297442"/>
            <a:ext cx="452354" cy="43789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92D050"/>
          </a:solid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grpSp>
        <p:nvGrpSpPr>
          <p:cNvPr id="199" name="Group 198"/>
          <p:cNvGrpSpPr/>
          <p:nvPr/>
        </p:nvGrpSpPr>
        <p:grpSpPr>
          <a:xfrm>
            <a:off x="7499506" y="5907284"/>
            <a:ext cx="291332" cy="475031"/>
            <a:chOff x="8597110" y="4718972"/>
            <a:chExt cx="361215" cy="561776"/>
          </a:xfrm>
          <a:solidFill>
            <a:srgbClr val="92D050"/>
          </a:solidFill>
        </p:grpSpPr>
        <p:sp>
          <p:nvSpPr>
            <p:cNvPr id="20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0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0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8559" tIns="24279" rIns="48559" bIns="24279" numCol="1" anchor="t" anchorCtr="0" compatLnSpc="1">
              <a:prstTxWarp prst="textNoShape">
                <a:avLst/>
              </a:prstTxWarp>
            </a:bodyPr>
            <a:lstStyle/>
            <a:p>
              <a:pPr marL="0" marR="0" lvl="0" indent="0" defTabSz="495271"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chemeClr val="bg1"/>
                </a:solidFill>
                <a:effectLst/>
                <a:uLnTx/>
                <a:uFillTx/>
                <a:ea typeface="MS PGothic" panose="020B0600070205080204" pitchFamily="34" charset="-128"/>
              </a:endParaRPr>
            </a:p>
          </p:txBody>
        </p:sp>
      </p:grpSp>
      <p:grpSp>
        <p:nvGrpSpPr>
          <p:cNvPr id="203" name="Group 202"/>
          <p:cNvGrpSpPr/>
          <p:nvPr/>
        </p:nvGrpSpPr>
        <p:grpSpPr>
          <a:xfrm>
            <a:off x="8288451" y="5928398"/>
            <a:ext cx="571753" cy="426165"/>
            <a:chOff x="4746174" y="1443592"/>
            <a:chExt cx="4626425" cy="3905619"/>
          </a:xfrm>
          <a:solidFill>
            <a:srgbClr val="92D050"/>
          </a:solidFill>
        </p:grpSpPr>
        <p:grpSp>
          <p:nvGrpSpPr>
            <p:cNvPr id="204" name="Group 386"/>
            <p:cNvGrpSpPr>
              <a:grpSpLocks noChangeAspect="1"/>
            </p:cNvGrpSpPr>
            <p:nvPr/>
          </p:nvGrpSpPr>
          <p:grpSpPr bwMode="auto">
            <a:xfrm>
              <a:off x="4746174" y="2973316"/>
              <a:ext cx="1414644" cy="2318435"/>
              <a:chOff x="-1261" y="1888"/>
              <a:chExt cx="576" cy="944"/>
            </a:xfrm>
            <a:grpFill/>
          </p:grpSpPr>
          <p:sp>
            <p:nvSpPr>
              <p:cNvPr id="21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w="9525">
                <a:no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1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w="9525">
                <a:no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sp>
            <p:nvSpPr>
              <p:cNvPr id="21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w="9525">
                <a:solidFill>
                  <a:srgbClr val="000000"/>
                </a:solidFill>
                <a:round/>
                <a:headEnd/>
                <a:tailEnd/>
              </a:ln>
              <a:extLst/>
            </p:spPr>
            <p:txBody>
              <a:bodyPr vert="horz" wrap="square" lIns="48566" tIns="24283" rIns="48566" bIns="24283" numCol="1" anchor="t" anchorCtr="0" compatLnSpc="1">
                <a:prstTxWarp prst="textNoShape">
                  <a:avLst/>
                </a:prstTxWarp>
              </a:bodyPr>
              <a:lstStyle/>
              <a:p>
                <a:pPr marL="0" marR="0" lvl="0" indent="0" defTabSz="485605"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chemeClr val="bg1"/>
                  </a:solidFill>
                  <a:effectLst/>
                  <a:uLnTx/>
                  <a:uFillTx/>
                  <a:ea typeface="MS PGothic" panose="020B0600070205080204" pitchFamily="34" charset="-128"/>
                </a:endParaRPr>
              </a:p>
            </p:txBody>
          </p:sp>
        </p:grpSp>
        <p:grpSp>
          <p:nvGrpSpPr>
            <p:cNvPr id="205" name="Group 204"/>
            <p:cNvGrpSpPr/>
            <p:nvPr/>
          </p:nvGrpSpPr>
          <p:grpSpPr>
            <a:xfrm>
              <a:off x="5345484" y="1443592"/>
              <a:ext cx="1381398" cy="1269128"/>
              <a:chOff x="5345480" y="1443592"/>
              <a:chExt cx="1381394" cy="1269128"/>
            </a:xfrm>
            <a:grpFill/>
          </p:grpSpPr>
          <p:sp>
            <p:nvSpPr>
              <p:cNvPr id="213" name="Bent Arrow 21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4" name="Isosceles Triangle 21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206" name="Group 205"/>
            <p:cNvGrpSpPr/>
            <p:nvPr/>
          </p:nvGrpSpPr>
          <p:grpSpPr>
            <a:xfrm rot="10800000">
              <a:off x="7049746" y="4080083"/>
              <a:ext cx="1381398" cy="1269128"/>
              <a:chOff x="5345480" y="1443592"/>
              <a:chExt cx="1381394" cy="1269128"/>
            </a:xfrm>
            <a:grpFill/>
          </p:grpSpPr>
          <p:sp>
            <p:nvSpPr>
              <p:cNvPr id="211" name="Bent Arrow 21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2" name="Isosceles Triangle 21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207" name="Freeform 20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08" name="Rectangle 20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09" name="Rectangle 20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210" name="Rectangle 20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7133" tIns="77706" rIns="97133" bIns="77706" numCol="1" spcCol="0" rtlCol="0" fromWordArt="0" anchor="t" anchorCtr="0" forceAA="0" compatLnSpc="1">
              <a:prstTxWarp prst="textNoShape">
                <a:avLst/>
              </a:prstTxWarp>
              <a:noAutofit/>
            </a:bodyPr>
            <a:lstStyle/>
            <a:p>
              <a:pPr marL="0" marR="0" lvl="0" indent="0" algn="ctr" defTabSz="495222" eaLnBrk="1" fontAlgn="base" latinLnBrk="0" hangingPunct="1">
                <a:lnSpc>
                  <a:spcPct val="90000"/>
                </a:lnSpc>
                <a:spcBef>
                  <a:spcPct val="0"/>
                </a:spcBef>
                <a:spcAft>
                  <a:spcPct val="0"/>
                </a:spcAft>
                <a:buClrTx/>
                <a:buSzTx/>
                <a:buFontTx/>
                <a:buNone/>
                <a:tabLst/>
                <a:defRPr/>
              </a:pPr>
              <a:endParaRPr kumimoji="0" lang="en-US" sz="238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82" name="Rectangle 81"/>
          <p:cNvSpPr/>
          <p:nvPr/>
        </p:nvSpPr>
        <p:spPr>
          <a:xfrm>
            <a:off x="5323942" y="1591190"/>
            <a:ext cx="1657543" cy="1242825"/>
          </a:xfrm>
          <a:prstGeom prst="rect">
            <a:avLst/>
          </a:prstGeom>
          <a:solidFill>
            <a:srgbClr val="236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Spark</a:t>
            </a:r>
          </a:p>
        </p:txBody>
      </p:sp>
      <p:sp>
        <p:nvSpPr>
          <p:cNvPr id="72" name="Title 1"/>
          <p:cNvSpPr txBox="1">
            <a:spLocks/>
          </p:cNvSpPr>
          <p:nvPr/>
        </p:nvSpPr>
        <p:spPr>
          <a:xfrm>
            <a:off x="194320" y="194292"/>
            <a:ext cx="12043717" cy="843105"/>
          </a:xfrm>
          <a:prstGeom prst="rect">
            <a:avLst/>
          </a:prstGeom>
        </p:spPr>
        <p:txBody>
          <a:bodyPr anchor="ct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marL="0" marR="0" lvl="0" indent="0" algn="ctr" defTabSz="932578"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effectLst/>
                <a:uLnTx/>
                <a:uFillTx/>
                <a:latin typeface="+mj-lt"/>
                <a:ea typeface="+mj-ea"/>
                <a:cs typeface="+mj-cs"/>
              </a:rPr>
              <a:t>Compute Workloads on YARN</a:t>
            </a:r>
          </a:p>
        </p:txBody>
      </p:sp>
    </p:spTree>
    <p:extLst>
      <p:ext uri="{BB962C8B-B14F-4D97-AF65-F5344CB8AC3E}">
        <p14:creationId xmlns:p14="http://schemas.microsoft.com/office/powerpoint/2010/main" val="101620747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Workload Variants</a:t>
            </a:r>
          </a:p>
        </p:txBody>
      </p:sp>
      <p:sp>
        <p:nvSpPr>
          <p:cNvPr id="47" name="Rectangle 46"/>
          <p:cNvSpPr/>
          <p:nvPr/>
        </p:nvSpPr>
        <p:spPr>
          <a:xfrm>
            <a:off x="1567328" y="1349639"/>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4900704" y="1349638"/>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TextBox 48"/>
          <p:cNvSpPr txBox="1"/>
          <p:nvPr/>
        </p:nvSpPr>
        <p:spPr>
          <a:xfrm>
            <a:off x="1866900" y="1953262"/>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CPU Intensive</a:t>
            </a:r>
          </a:p>
        </p:txBody>
      </p:sp>
      <p:sp>
        <p:nvSpPr>
          <p:cNvPr id="50" name="TextBox 49"/>
          <p:cNvSpPr txBox="1"/>
          <p:nvPr/>
        </p:nvSpPr>
        <p:spPr>
          <a:xfrm>
            <a:off x="5156197" y="1935760"/>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Memory Intensive</a:t>
            </a:r>
          </a:p>
        </p:txBody>
      </p:sp>
      <p:sp>
        <p:nvSpPr>
          <p:cNvPr id="51" name="Rectangle 50"/>
          <p:cNvSpPr/>
          <p:nvPr/>
        </p:nvSpPr>
        <p:spPr>
          <a:xfrm>
            <a:off x="8305800" y="1345135"/>
            <a:ext cx="2557930" cy="26176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p:cNvSpPr txBox="1"/>
          <p:nvPr/>
        </p:nvSpPr>
        <p:spPr>
          <a:xfrm>
            <a:off x="8561294" y="1935760"/>
            <a:ext cx="20469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I/O Intensive</a:t>
            </a:r>
          </a:p>
        </p:txBody>
      </p:sp>
      <p:sp>
        <p:nvSpPr>
          <p:cNvPr id="54" name="TextBox 53"/>
          <p:cNvSpPr txBox="1"/>
          <p:nvPr/>
        </p:nvSpPr>
        <p:spPr>
          <a:xfrm>
            <a:off x="996576" y="4183958"/>
            <a:ext cx="3699434" cy="2862322"/>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Heavy computations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Machine Learning</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Natural Language Processing</a:t>
            </a:r>
          </a:p>
          <a:p>
            <a:pPr marL="57150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5" name="TextBox 54"/>
          <p:cNvSpPr txBox="1"/>
          <p:nvPr/>
        </p:nvSpPr>
        <p:spPr>
          <a:xfrm>
            <a:off x="4484592" y="4183958"/>
            <a:ext cx="3699434" cy="2492990"/>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High memory usage</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PageRank</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Real-time analytics</a:t>
            </a:r>
          </a:p>
          <a:p>
            <a:pPr marL="57150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6" name="TextBox 55"/>
          <p:cNvSpPr txBox="1"/>
          <p:nvPr/>
        </p:nvSpPr>
        <p:spPr>
          <a:xfrm>
            <a:off x="7972608" y="4183958"/>
            <a:ext cx="3699434" cy="1938992"/>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Characteristics</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Heavy Read/Write</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Examples </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Copy</a:t>
            </a:r>
          </a:p>
          <a:p>
            <a:pPr marL="754380" marR="0" lvl="0" indent="-27432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Data preparation</a:t>
            </a:r>
          </a:p>
        </p:txBody>
      </p:sp>
      <p:sp>
        <p:nvSpPr>
          <p:cNvPr id="57" name="Rectangle 56"/>
          <p:cNvSpPr/>
          <p:nvPr/>
        </p:nvSpPr>
        <p:spPr>
          <a:xfrm>
            <a:off x="7996508" y="1093694"/>
            <a:ext cx="3357292" cy="54624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04964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of Throughput</a:t>
            </a:r>
          </a:p>
        </p:txBody>
      </p:sp>
      <p:sp>
        <p:nvSpPr>
          <p:cNvPr id="13" name="Rectangle 12"/>
          <p:cNvSpPr/>
          <p:nvPr/>
        </p:nvSpPr>
        <p:spPr>
          <a:xfrm>
            <a:off x="4201461" y="1144679"/>
            <a:ext cx="3771154"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TextBox 13"/>
          <p:cNvSpPr txBox="1"/>
          <p:nvPr/>
        </p:nvSpPr>
        <p:spPr>
          <a:xfrm>
            <a:off x="4638489" y="1398707"/>
            <a:ext cx="3103747"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Compute</a:t>
            </a:r>
          </a:p>
        </p:txBody>
      </p:sp>
      <p:sp>
        <p:nvSpPr>
          <p:cNvPr id="15" name="Rectangle 14"/>
          <p:cNvSpPr/>
          <p:nvPr/>
        </p:nvSpPr>
        <p:spPr>
          <a:xfrm>
            <a:off x="4219390" y="4915549"/>
            <a:ext cx="3753225"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5"/>
          <p:cNvSpPr txBox="1"/>
          <p:nvPr/>
        </p:nvSpPr>
        <p:spPr>
          <a:xfrm>
            <a:off x="4948521" y="5299297"/>
            <a:ext cx="2641316"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Storage</a:t>
            </a:r>
          </a:p>
        </p:txBody>
      </p:sp>
      <p:cxnSp>
        <p:nvCxnSpPr>
          <p:cNvPr id="17" name="Straight Arrow Connector 16"/>
          <p:cNvCxnSpPr/>
          <p:nvPr/>
        </p:nvCxnSpPr>
        <p:spPr>
          <a:xfrm flipV="1">
            <a:off x="4382106" y="3116262"/>
            <a:ext cx="1378931" cy="12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50009" y="2593699"/>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03437" y="2715155"/>
            <a:ext cx="2398351"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sp>
        <p:nvSpPr>
          <p:cNvPr id="22" name="Right Arrow 21"/>
          <p:cNvSpPr/>
          <p:nvPr/>
        </p:nvSpPr>
        <p:spPr>
          <a:xfrm>
            <a:off x="6502410" y="3556234"/>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Right Arrow 22"/>
          <p:cNvSpPr/>
          <p:nvPr/>
        </p:nvSpPr>
        <p:spPr>
          <a:xfrm rot="10800000">
            <a:off x="5120491" y="3578109"/>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4" name="Straight Connector 23"/>
          <p:cNvCxnSpPr/>
          <p:nvPr/>
        </p:nvCxnSpPr>
        <p:spPr>
          <a:xfrm>
            <a:off x="5862999"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6105" y="4459518"/>
            <a:ext cx="1168400" cy="4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21419" y="4450359"/>
            <a:ext cx="1168400" cy="4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93838" y="4166656"/>
            <a:ext cx="2493088"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Available Throughput</a:t>
            </a:r>
          </a:p>
        </p:txBody>
      </p:sp>
      <p:cxnSp>
        <p:nvCxnSpPr>
          <p:cNvPr id="30" name="Straight Arrow Connector 29"/>
          <p:cNvCxnSpPr/>
          <p:nvPr/>
        </p:nvCxnSpPr>
        <p:spPr>
          <a:xfrm>
            <a:off x="3580711" y="4643709"/>
            <a:ext cx="110913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6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 Available Throughput</a:t>
            </a:r>
          </a:p>
        </p:txBody>
      </p:sp>
      <p:sp>
        <p:nvSpPr>
          <p:cNvPr id="31" name="Rectangle 30"/>
          <p:cNvSpPr/>
          <p:nvPr/>
        </p:nvSpPr>
        <p:spPr>
          <a:xfrm>
            <a:off x="4201460" y="1144679"/>
            <a:ext cx="3769377"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p:cNvSpPr txBox="1"/>
          <p:nvPr/>
        </p:nvSpPr>
        <p:spPr>
          <a:xfrm>
            <a:off x="4638489" y="1387794"/>
            <a:ext cx="3039149"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Compute</a:t>
            </a:r>
          </a:p>
        </p:txBody>
      </p:sp>
      <p:sp>
        <p:nvSpPr>
          <p:cNvPr id="33" name="Rectangle 32"/>
          <p:cNvSpPr/>
          <p:nvPr/>
        </p:nvSpPr>
        <p:spPr>
          <a:xfrm>
            <a:off x="4219390" y="4915549"/>
            <a:ext cx="3751447"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TextBox 33"/>
          <p:cNvSpPr txBox="1"/>
          <p:nvPr/>
        </p:nvSpPr>
        <p:spPr>
          <a:xfrm>
            <a:off x="5042663" y="5294631"/>
            <a:ext cx="2470974"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Storage</a:t>
            </a:r>
          </a:p>
        </p:txBody>
      </p:sp>
      <p:cxnSp>
        <p:nvCxnSpPr>
          <p:cNvPr id="35" name="Straight Arrow Connector 34"/>
          <p:cNvCxnSpPr/>
          <p:nvPr/>
        </p:nvCxnSpPr>
        <p:spPr>
          <a:xfrm flipV="1">
            <a:off x="3222672" y="3116262"/>
            <a:ext cx="1471565" cy="12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461634" y="2607474"/>
            <a:ext cx="4481" cy="188626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58379" y="2715155"/>
            <a:ext cx="2291503"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cxnSp>
        <p:nvCxnSpPr>
          <p:cNvPr id="40" name="Straight Connector 39"/>
          <p:cNvCxnSpPr/>
          <p:nvPr/>
        </p:nvCxnSpPr>
        <p:spPr>
          <a:xfrm>
            <a:off x="4739437"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609047" y="4166656"/>
            <a:ext cx="2300119"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Available Throughput</a:t>
            </a:r>
          </a:p>
        </p:txBody>
      </p:sp>
      <p:cxnSp>
        <p:nvCxnSpPr>
          <p:cNvPr id="44" name="Straight Arrow Connector 43"/>
          <p:cNvCxnSpPr/>
          <p:nvPr/>
        </p:nvCxnSpPr>
        <p:spPr>
          <a:xfrm>
            <a:off x="3580711" y="4643709"/>
            <a:ext cx="1163523" cy="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50006" y="259669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859946" y="259668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699630" y="2593695"/>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852030" y="259071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016382" y="259370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526322" y="259370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378839" y="2599672"/>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531239" y="2596692"/>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695591" y="2599686"/>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205531" y="2599680"/>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174758"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36120"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029212" y="260267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861866" y="260865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5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1978D7"/>
        </a:solidFill>
        <a:effectLst/>
      </p:bgPr>
    </p:bg>
    <p:spTree>
      <p:nvGrpSpPr>
        <p:cNvPr id="1" name=""/>
        <p:cNvGrpSpPr/>
        <p:nvPr/>
      </p:nvGrpSpPr>
      <p:grpSpPr>
        <a:xfrm>
          <a:off x="0" y="0"/>
          <a:ext cx="0" cy="0"/>
          <a:chOff x="0" y="0"/>
          <a:chExt cx="0" cy="0"/>
        </a:xfrm>
      </p:grpSpPr>
      <p:pic>
        <p:nvPicPr>
          <p:cNvPr id="1032" name="Picture 8" descr="https://2.bp.blogspot.com/-m3K9bic0Jq0/WCytyfLofxI/AAAAAAAABq8/bs1Ec0dmqXQiXJeKd7I_fTQMozOKjv8_QCLcB/s728/Microsoft-loves-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
            <a:ext cx="12471484" cy="6989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geekwire.com/wp-content/uploads/2014/11/15_low-620x3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514725" cy="35489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9" y="3590284"/>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linux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3103" y="5576231"/>
            <a:ext cx="2261054" cy="6873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pach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5" y="3802540"/>
            <a:ext cx="1439179" cy="45150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pach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6852" y="4254048"/>
            <a:ext cx="758825" cy="3834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apache hadoo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98219" y="4513344"/>
            <a:ext cx="1518410" cy="10628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apache hiv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8583" y="5223798"/>
            <a:ext cx="919230" cy="82763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hops.io/sites/default/files/styles/portfolio_detail/public/spark_0.png?itok=ClgaSoQj"/>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5696" y="5257159"/>
            <a:ext cx="2152542" cy="104112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apache hbas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68822" y="6298287"/>
            <a:ext cx="1938004" cy="4948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www.crackinghadoop.com/wp-content/uploads/2015/03/pig-image-e147154997183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17647" y="6007010"/>
            <a:ext cx="1175136" cy="97472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d3gnp09177mxuh.cloudfront.net/tech-page-images/r.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62316" y="3970434"/>
            <a:ext cx="1006506" cy="1006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5"/>
          <a:stretch>
            <a:fillRect/>
          </a:stretch>
        </p:blipFill>
        <p:spPr>
          <a:xfrm>
            <a:off x="10229510" y="3579872"/>
            <a:ext cx="1282579" cy="674176"/>
          </a:xfrm>
          <a:prstGeom prst="rect">
            <a:avLst/>
          </a:prstGeom>
        </p:spPr>
      </p:pic>
    </p:spTree>
    <p:extLst>
      <p:ext uri="{BB962C8B-B14F-4D97-AF65-F5344CB8AC3E}">
        <p14:creationId xmlns:p14="http://schemas.microsoft.com/office/powerpoint/2010/main" val="169648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32"/>
                                        </p:tgtEl>
                                      </p:cBhvr>
                                      <p:by x="50000" y="50000"/>
                                    </p:animScale>
                                  </p:childTnLst>
                                </p:cTn>
                              </p:par>
                              <p:par>
                                <p:cTn id="7" presetID="43" presetClass="path" presetSubtype="0" accel="50000" decel="50000" fill="hold" nodeType="withEffect">
                                  <p:stCondLst>
                                    <p:cond delay="0"/>
                                  </p:stCondLst>
                                  <p:childTnLst>
                                    <p:animMotion origin="layout" path="M -4.13582E-6 0 L 0.12497 0 C 0.18101 0 0.25007 -0.069 0.25007 -0.12506 L 0.25007 -0.24989 " pathEditMode="relative" rAng="0" ptsTypes="AAAA">
                                      <p:cBhvr>
                                        <p:cTn id="8" dur="2000" fill="hold"/>
                                        <p:tgtEl>
                                          <p:spTgt spid="1032"/>
                                        </p:tgtEl>
                                        <p:attrNameLst>
                                          <p:attrName>ppt_x</p:attrName>
                                          <p:attrName>ppt_y</p:attrName>
                                        </p:attrNameLst>
                                      </p:cBhvr>
                                      <p:rCtr x="12497" y="-125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20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36"/>
                                        </p:tgtEl>
                                        <p:attrNameLst>
                                          <p:attrName>style.visibility</p:attrName>
                                        </p:attrNameLst>
                                      </p:cBhvr>
                                      <p:to>
                                        <p:strVal val="visible"/>
                                      </p:to>
                                    </p:set>
                                    <p:anim calcmode="lin" valueType="num">
                                      <p:cBhvr additive="base">
                                        <p:cTn id="18" dur="2000" fill="hold"/>
                                        <p:tgtEl>
                                          <p:spTgt spid="1036"/>
                                        </p:tgtEl>
                                        <p:attrNameLst>
                                          <p:attrName>ppt_x</p:attrName>
                                        </p:attrNameLst>
                                      </p:cBhvr>
                                      <p:tavLst>
                                        <p:tav tm="0">
                                          <p:val>
                                            <p:strVal val="0-#ppt_w/2"/>
                                          </p:val>
                                        </p:tav>
                                        <p:tav tm="100000">
                                          <p:val>
                                            <p:strVal val="#ppt_x"/>
                                          </p:val>
                                        </p:tav>
                                      </p:tavLst>
                                    </p:anim>
                                    <p:anim calcmode="lin" valueType="num">
                                      <p:cBhvr additive="base">
                                        <p:cTn id="19" dur="2000" fill="hold"/>
                                        <p:tgtEl>
                                          <p:spTgt spid="1036"/>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 calcmode="lin" valueType="num">
                                      <p:cBhvr additive="base">
                                        <p:cTn id="22" dur="2000" fill="hold"/>
                                        <p:tgtEl>
                                          <p:spTgt spid="1030"/>
                                        </p:tgtEl>
                                        <p:attrNameLst>
                                          <p:attrName>ppt_x</p:attrName>
                                        </p:attrNameLst>
                                      </p:cBhvr>
                                      <p:tavLst>
                                        <p:tav tm="0">
                                          <p:val>
                                            <p:strVal val="0-#ppt_w/2"/>
                                          </p:val>
                                        </p:tav>
                                        <p:tav tm="100000">
                                          <p:val>
                                            <p:strVal val="#ppt_x"/>
                                          </p:val>
                                        </p:tav>
                                      </p:tavLst>
                                    </p:anim>
                                    <p:anim calcmode="lin" valueType="num">
                                      <p:cBhvr additive="base">
                                        <p:cTn id="23" dur="20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5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5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4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3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6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5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ADLS Provides Massive Throughput</a:t>
            </a:r>
          </a:p>
        </p:txBody>
      </p:sp>
      <p:sp>
        <p:nvSpPr>
          <p:cNvPr id="59" name="Rectangle 58"/>
          <p:cNvSpPr/>
          <p:nvPr/>
        </p:nvSpPr>
        <p:spPr>
          <a:xfrm>
            <a:off x="4201461" y="1144679"/>
            <a:ext cx="3771154" cy="1452002"/>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TextBox 59"/>
          <p:cNvSpPr txBox="1"/>
          <p:nvPr/>
        </p:nvSpPr>
        <p:spPr>
          <a:xfrm>
            <a:off x="4453307" y="1401222"/>
            <a:ext cx="3285389"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61" name="Rectangle 60"/>
          <p:cNvSpPr/>
          <p:nvPr/>
        </p:nvSpPr>
        <p:spPr>
          <a:xfrm>
            <a:off x="4219390" y="4915549"/>
            <a:ext cx="3753225" cy="1705913"/>
          </a:xfrm>
          <a:prstGeom prst="rect">
            <a:avLst/>
          </a:prstGeom>
          <a:solidFill>
            <a:schemeClr val="bg1"/>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TextBox 61"/>
          <p:cNvSpPr txBox="1"/>
          <p:nvPr/>
        </p:nvSpPr>
        <p:spPr>
          <a:xfrm>
            <a:off x="5180108" y="5365149"/>
            <a:ext cx="2182916" cy="92333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53535"/>
                </a:solidFill>
                <a:effectLst/>
                <a:uLnTx/>
                <a:uFillTx/>
                <a:latin typeface="Segoe UI Semilight"/>
                <a:ea typeface="+mn-ea"/>
                <a:cs typeface="+mn-cs"/>
              </a:rPr>
              <a:t>ADLS</a:t>
            </a:r>
          </a:p>
        </p:txBody>
      </p:sp>
      <p:cxnSp>
        <p:nvCxnSpPr>
          <p:cNvPr id="63" name="Straight Arrow Connector 62"/>
          <p:cNvCxnSpPr/>
          <p:nvPr/>
        </p:nvCxnSpPr>
        <p:spPr>
          <a:xfrm>
            <a:off x="3222672" y="3129008"/>
            <a:ext cx="1401642" cy="142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461634" y="2653253"/>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033254" y="2596681"/>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185654" y="2593701"/>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435718" y="2715155"/>
            <a:ext cx="2307058" cy="954107"/>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Utilized Throughput</a:t>
            </a:r>
          </a:p>
        </p:txBody>
      </p:sp>
      <p:cxnSp>
        <p:nvCxnSpPr>
          <p:cNvPr id="68" name="Straight Connector 67"/>
          <p:cNvCxnSpPr/>
          <p:nvPr/>
        </p:nvCxnSpPr>
        <p:spPr>
          <a:xfrm>
            <a:off x="4739437" y="2607474"/>
            <a:ext cx="4481" cy="184971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45317" y="444341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61634" y="4476290"/>
            <a:ext cx="5977" cy="46441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81928" y="3951210"/>
            <a:ext cx="2625482" cy="138499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light"/>
                <a:ea typeface="+mn-ea"/>
                <a:cs typeface="+mn-cs"/>
              </a:rPr>
              <a:t>No fixed throughput limit </a:t>
            </a:r>
          </a:p>
        </p:txBody>
      </p:sp>
      <p:cxnSp>
        <p:nvCxnSpPr>
          <p:cNvPr id="72" name="Straight Arrow Connector 71"/>
          <p:cNvCxnSpPr/>
          <p:nvPr/>
        </p:nvCxnSpPr>
        <p:spPr>
          <a:xfrm>
            <a:off x="2767915" y="4643709"/>
            <a:ext cx="110913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350006" y="259669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859946" y="259668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699630" y="2593695"/>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852030" y="2590715"/>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016382" y="2593709"/>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6526322" y="259370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378839" y="2599672"/>
            <a:ext cx="8965" cy="231886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5531239" y="2596692"/>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695591" y="2599686"/>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5205531" y="2599680"/>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74758"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336120" y="259072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029212" y="2602677"/>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861866" y="2608653"/>
            <a:ext cx="26904" cy="231412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ight Arrow 86"/>
          <p:cNvSpPr/>
          <p:nvPr/>
        </p:nvSpPr>
        <p:spPr>
          <a:xfrm rot="10800000">
            <a:off x="4052051" y="4409297"/>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Right Arrow 87"/>
          <p:cNvSpPr/>
          <p:nvPr/>
        </p:nvSpPr>
        <p:spPr>
          <a:xfrm>
            <a:off x="7593118" y="4409297"/>
            <a:ext cx="561788" cy="46882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6438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1874837" y="1023605"/>
            <a:ext cx="2255399"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Tree>
    <p:extLst>
      <p:ext uri="{BB962C8B-B14F-4D97-AF65-F5344CB8AC3E}">
        <p14:creationId xmlns:p14="http://schemas.microsoft.com/office/powerpoint/2010/main" val="10520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9"/>
                                        </p:tgtEl>
                                        <p:attrNameLst>
                                          <p:attrName>style.visibility</p:attrName>
                                        </p:attrNameLst>
                                      </p:cBhvr>
                                      <p:to>
                                        <p:strVal val="visible"/>
                                      </p:to>
                                    </p:set>
                                    <p:animEffect transition="in" filter="fade">
                                      <p:cBhvr>
                                        <p:cTn id="86" dur="500"/>
                                        <p:tgtEl>
                                          <p:spTgt spid="8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fade">
                                      <p:cBhvr>
                                        <p:cTn id="94" dur="500"/>
                                        <p:tgtEl>
                                          <p:spTgt spid="95"/>
                                        </p:tgtEl>
                                      </p:cBhvr>
                                    </p:animEffect>
                                  </p:childTnLst>
                                </p:cTn>
                              </p:par>
                              <p:par>
                                <p:cTn id="95" presetID="10" presetClass="entr" presetSubtype="0" fill="hold"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animBg="1"/>
      <p:bldP spid="36" grpId="0"/>
      <p:bldP spid="37" grpId="0"/>
      <p:bldP spid="39" grpId="0"/>
      <p:bldP spid="40" grpId="0"/>
      <p:bldP spid="41" grpId="0" animBg="1"/>
      <p:bldP spid="42" grpId="0"/>
      <p:bldP spid="43" grpId="0" animBg="1"/>
      <p:bldP spid="44" grpId="0"/>
      <p:bldP spid="45" grpId="0" animBg="1"/>
      <p:bldP spid="46" grpId="0" animBg="1"/>
      <p:bldP spid="47" grpId="0" animBg="1"/>
      <p:bldP spid="48" grpId="0" animBg="1"/>
      <p:bldP spid="49" grpId="0" animBg="1"/>
      <p:bldP spid="50" grpId="0"/>
      <p:bldP spid="51" grpId="0"/>
      <p:bldP spid="52" grpId="0" animBg="1"/>
      <p:bldP spid="53" grpId="0"/>
      <p:bldP spid="54" grpId="0"/>
      <p:bldP spid="55" grpId="0" animBg="1"/>
      <p:bldP spid="56" grpId="0" animBg="1"/>
      <p:bldP spid="57" grpId="0" animBg="1"/>
      <p:bldP spid="58" grpId="0" animBg="1"/>
      <p:bldP spid="89" grpId="0" animBg="1"/>
      <p:bldP spid="90" grpId="0"/>
      <p:bldP spid="9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1798637" y="1023605"/>
            <a:ext cx="2209800"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HDInsight</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4868862"/>
            <a:ext cx="11914714" cy="1905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7872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15" name="Group 14"/>
          <p:cNvGrpSpPr/>
          <p:nvPr/>
        </p:nvGrpSpPr>
        <p:grpSpPr>
          <a:xfrm>
            <a:off x="7476137" y="1395483"/>
            <a:ext cx="2169399" cy="2123544"/>
            <a:chOff x="2041973" y="1666115"/>
            <a:chExt cx="2127055" cy="2082095"/>
          </a:xfrm>
        </p:grpSpPr>
        <p:sp>
          <p:nvSpPr>
            <p:cNvPr id="7" name="Rectangle 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Can 11"/>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Can 12"/>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p:cNvGrpSpPr/>
          <p:nvPr/>
        </p:nvGrpSpPr>
        <p:grpSpPr>
          <a:xfrm>
            <a:off x="2588753" y="2591275"/>
            <a:ext cx="2169399" cy="2123544"/>
            <a:chOff x="2041973" y="1666115"/>
            <a:chExt cx="2127055" cy="2082095"/>
          </a:xfrm>
        </p:grpSpPr>
        <p:sp>
          <p:nvSpPr>
            <p:cNvPr id="17" name="Rectangle 1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2" name="Group 21"/>
          <p:cNvGrpSpPr/>
          <p:nvPr/>
        </p:nvGrpSpPr>
        <p:grpSpPr>
          <a:xfrm>
            <a:off x="7476136" y="3678346"/>
            <a:ext cx="2169399" cy="2123544"/>
            <a:chOff x="2041973" y="1666115"/>
            <a:chExt cx="2127055" cy="2082095"/>
          </a:xfrm>
        </p:grpSpPr>
        <p:sp>
          <p:nvSpPr>
            <p:cNvPr id="23" name="Rectangle 22"/>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Can 23"/>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Can 24"/>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Can 25"/>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Can 26"/>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1" name="Right Arrow 30"/>
          <p:cNvSpPr/>
          <p:nvPr/>
        </p:nvSpPr>
        <p:spPr>
          <a:xfrm>
            <a:off x="5580744" y="3242428"/>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Increase # of VMs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5873354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5" name="Group 4"/>
          <p:cNvGrpSpPr/>
          <p:nvPr/>
        </p:nvGrpSpPr>
        <p:grpSpPr>
          <a:xfrm>
            <a:off x="2737501" y="2992613"/>
            <a:ext cx="2169399" cy="2123544"/>
            <a:chOff x="2041973" y="1666115"/>
            <a:chExt cx="2127055" cy="2082095"/>
          </a:xfrm>
        </p:grpSpPr>
        <p:sp>
          <p:nvSpPr>
            <p:cNvPr id="6" name="Rectangle 5"/>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Can 6"/>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Can 7"/>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Can 8"/>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 name="Group 3"/>
          <p:cNvGrpSpPr/>
          <p:nvPr/>
        </p:nvGrpSpPr>
        <p:grpSpPr>
          <a:xfrm>
            <a:off x="7089490" y="1947925"/>
            <a:ext cx="2169399" cy="3793513"/>
            <a:chOff x="2742812" y="2013763"/>
            <a:chExt cx="2127055" cy="3719468"/>
          </a:xfrm>
        </p:grpSpPr>
        <p:sp>
          <p:nvSpPr>
            <p:cNvPr id="13" name="Rectangle 12"/>
            <p:cNvSpPr/>
            <p:nvPr/>
          </p:nvSpPr>
          <p:spPr>
            <a:xfrm>
              <a:off x="2742812" y="2013763"/>
              <a:ext cx="2127055" cy="37194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063507" y="2322302"/>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Can 14"/>
            <p:cNvSpPr/>
            <p:nvPr/>
          </p:nvSpPr>
          <p:spPr>
            <a:xfrm>
              <a:off x="3905914" y="2322302"/>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Can 15"/>
            <p:cNvSpPr/>
            <p:nvPr/>
          </p:nvSpPr>
          <p:spPr>
            <a:xfrm>
              <a:off x="3063507" y="318621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Can 16"/>
            <p:cNvSpPr/>
            <p:nvPr/>
          </p:nvSpPr>
          <p:spPr>
            <a:xfrm>
              <a:off x="3905914" y="318621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3064443" y="4079108"/>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906850" y="4079108"/>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3064443" y="4943020"/>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906850" y="4943020"/>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4" name="Right Arrow 23"/>
          <p:cNvSpPr/>
          <p:nvPr/>
        </p:nvSpPr>
        <p:spPr>
          <a:xfrm>
            <a:off x="5548603" y="3509137"/>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TextBox 10"/>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VMs with more memory</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5296301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Level</a:t>
            </a:r>
          </a:p>
        </p:txBody>
      </p:sp>
      <p:grpSp>
        <p:nvGrpSpPr>
          <p:cNvPr id="15" name="Group 14"/>
          <p:cNvGrpSpPr/>
          <p:nvPr/>
        </p:nvGrpSpPr>
        <p:grpSpPr>
          <a:xfrm>
            <a:off x="7476137" y="3664850"/>
            <a:ext cx="2169399" cy="2123544"/>
            <a:chOff x="2041973" y="1666115"/>
            <a:chExt cx="2127055" cy="2082095"/>
          </a:xfrm>
        </p:grpSpPr>
        <p:sp>
          <p:nvSpPr>
            <p:cNvPr id="7" name="Rectangle 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Can 9"/>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Can 11"/>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Can 12"/>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Can 13"/>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6" name="Group 15"/>
          <p:cNvGrpSpPr/>
          <p:nvPr/>
        </p:nvGrpSpPr>
        <p:grpSpPr>
          <a:xfrm>
            <a:off x="2588753" y="3644579"/>
            <a:ext cx="2169399" cy="2123544"/>
            <a:chOff x="2041973" y="1666115"/>
            <a:chExt cx="2127055" cy="2082095"/>
          </a:xfrm>
        </p:grpSpPr>
        <p:sp>
          <p:nvSpPr>
            <p:cNvPr id="17" name="Rectangle 16"/>
            <p:cNvSpPr/>
            <p:nvPr/>
          </p:nvSpPr>
          <p:spPr>
            <a:xfrm>
              <a:off x="2041973" y="1666115"/>
              <a:ext cx="2127055" cy="2082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Can 17"/>
            <p:cNvSpPr/>
            <p:nvPr/>
          </p:nvSpPr>
          <p:spPr>
            <a:xfrm>
              <a:off x="2362668"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Can 18"/>
            <p:cNvSpPr/>
            <p:nvPr/>
          </p:nvSpPr>
          <p:spPr>
            <a:xfrm>
              <a:off x="3205075" y="1974654"/>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Can 19"/>
            <p:cNvSpPr/>
            <p:nvPr/>
          </p:nvSpPr>
          <p:spPr>
            <a:xfrm>
              <a:off x="2362668"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Can 20"/>
            <p:cNvSpPr/>
            <p:nvPr/>
          </p:nvSpPr>
          <p:spPr>
            <a:xfrm>
              <a:off x="3205075" y="2838566"/>
              <a:ext cx="655414" cy="657032"/>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1" name="Right Arrow 30"/>
          <p:cNvSpPr/>
          <p:nvPr/>
        </p:nvSpPr>
        <p:spPr>
          <a:xfrm>
            <a:off x="5580744" y="4295732"/>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274637" y="1135062"/>
            <a:ext cx="106680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VMs with more network bandwidth</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29" name="TextBox 28"/>
          <p:cNvSpPr txBox="1"/>
          <p:nvPr/>
        </p:nvSpPr>
        <p:spPr>
          <a:xfrm>
            <a:off x="2560637" y="2659062"/>
            <a:ext cx="2285999" cy="11480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Moderate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5" name="Straight Connector 4"/>
          <p:cNvCxnSpPr/>
          <p:nvPr/>
        </p:nvCxnSpPr>
        <p:spPr>
          <a:xfrm flipV="1">
            <a:off x="3673451" y="3233066"/>
            <a:ext cx="0" cy="411513"/>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32637" y="2674183"/>
            <a:ext cx="3276600" cy="11480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Extremely high</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32" name="Straight Connector 31"/>
          <p:cNvCxnSpPr/>
          <p:nvPr/>
        </p:nvCxnSpPr>
        <p:spPr>
          <a:xfrm flipV="1">
            <a:off x="8550251" y="3248187"/>
            <a:ext cx="0" cy="411513"/>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79264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328877"/>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536731"/>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2170217" y="1023605"/>
            <a:ext cx="1374585"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191744"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75627"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76324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47129"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36988"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2828512"/>
            <a:ext cx="11914714" cy="20233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3032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YARN Level</a:t>
            </a:r>
          </a:p>
        </p:txBody>
      </p:sp>
      <p:sp>
        <p:nvSpPr>
          <p:cNvPr id="3" name="Content Placeholder 2"/>
          <p:cNvSpPr>
            <a:spLocks noGrp="1"/>
          </p:cNvSpPr>
          <p:nvPr>
            <p:ph idx="4294967295"/>
          </p:nvPr>
        </p:nvSpPr>
        <p:spPr/>
        <p:txBody>
          <a:bodyPr vert="horz" lIns="93260" tIns="46630" rIns="93260" bIns="46630" rtlCol="0" anchor="t">
            <a:normAutofit/>
          </a:bodyPr>
          <a:lstStyle/>
          <a:p>
            <a:pPr marL="0" indent="0">
              <a:buNone/>
            </a:pPr>
            <a:endParaRPr lang="en-US" dirty="0"/>
          </a:p>
          <a:p>
            <a:endParaRPr lang="en-US" dirty="0"/>
          </a:p>
        </p:txBody>
      </p:sp>
      <p:sp>
        <p:nvSpPr>
          <p:cNvPr id="4" name="Right Arrow 3"/>
          <p:cNvSpPr/>
          <p:nvPr/>
        </p:nvSpPr>
        <p:spPr>
          <a:xfrm>
            <a:off x="5280403" y="3549771"/>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Can 72"/>
          <p:cNvSpPr/>
          <p:nvPr/>
        </p:nvSpPr>
        <p:spPr>
          <a:xfrm>
            <a:off x="6891993" y="189108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Can 73"/>
          <p:cNvSpPr/>
          <p:nvPr/>
        </p:nvSpPr>
        <p:spPr>
          <a:xfrm>
            <a:off x="8120227" y="188804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Can 74"/>
          <p:cNvSpPr/>
          <p:nvPr/>
        </p:nvSpPr>
        <p:spPr>
          <a:xfrm>
            <a:off x="6895043" y="2985221"/>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Can 75"/>
          <p:cNvSpPr/>
          <p:nvPr/>
        </p:nvSpPr>
        <p:spPr>
          <a:xfrm>
            <a:off x="8181178" y="2991318"/>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Can 76"/>
          <p:cNvSpPr/>
          <p:nvPr/>
        </p:nvSpPr>
        <p:spPr>
          <a:xfrm>
            <a:off x="6919421" y="4045826"/>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Can 77"/>
          <p:cNvSpPr/>
          <p:nvPr/>
        </p:nvSpPr>
        <p:spPr>
          <a:xfrm>
            <a:off x="8193367" y="4045827"/>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Can 78"/>
          <p:cNvSpPr/>
          <p:nvPr/>
        </p:nvSpPr>
        <p:spPr>
          <a:xfrm>
            <a:off x="6937712" y="5191780"/>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Can 79"/>
          <p:cNvSpPr/>
          <p:nvPr/>
        </p:nvSpPr>
        <p:spPr>
          <a:xfrm>
            <a:off x="8223851" y="5191770"/>
            <a:ext cx="856197" cy="90190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Can 80"/>
          <p:cNvSpPr/>
          <p:nvPr/>
        </p:nvSpPr>
        <p:spPr>
          <a:xfrm>
            <a:off x="2339696" y="2041581"/>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Can 82"/>
          <p:cNvSpPr/>
          <p:nvPr/>
        </p:nvSpPr>
        <p:spPr>
          <a:xfrm>
            <a:off x="3645340" y="2072998"/>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Can 83"/>
          <p:cNvSpPr/>
          <p:nvPr/>
        </p:nvSpPr>
        <p:spPr>
          <a:xfrm>
            <a:off x="2318956" y="4149230"/>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Can 84"/>
          <p:cNvSpPr/>
          <p:nvPr/>
        </p:nvSpPr>
        <p:spPr>
          <a:xfrm>
            <a:off x="3698020" y="4094875"/>
            <a:ext cx="856197" cy="1552213"/>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TextBox 16"/>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smaller YARN containers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8710187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t>YARN Level</a:t>
            </a:r>
            <a:endParaRPr lang="en-US" dirty="0"/>
          </a:p>
        </p:txBody>
      </p:sp>
      <p:sp>
        <p:nvSpPr>
          <p:cNvPr id="3" name="Content Placeholder 2"/>
          <p:cNvSpPr>
            <a:spLocks noGrp="1"/>
          </p:cNvSpPr>
          <p:nvPr>
            <p:ph idx="4294967295"/>
          </p:nvPr>
        </p:nvSpPr>
        <p:spPr/>
        <p:txBody>
          <a:bodyPr vert="horz" lIns="93260" tIns="46630" rIns="93260" bIns="46630" rtlCol="0" anchor="t">
            <a:normAutofit/>
          </a:bodyPr>
          <a:lstStyle/>
          <a:p>
            <a:pPr marL="0" indent="0">
              <a:buNone/>
            </a:pPr>
            <a:endParaRPr lang="en-US" dirty="0"/>
          </a:p>
          <a:p>
            <a:endParaRPr lang="en-US" dirty="0"/>
          </a:p>
        </p:txBody>
      </p:sp>
      <p:grpSp>
        <p:nvGrpSpPr>
          <p:cNvPr id="4" name="Group 3"/>
          <p:cNvGrpSpPr/>
          <p:nvPr/>
        </p:nvGrpSpPr>
        <p:grpSpPr>
          <a:xfrm>
            <a:off x="7145965" y="2119886"/>
            <a:ext cx="3049654" cy="3340828"/>
            <a:chOff x="2194561" y="2150226"/>
            <a:chExt cx="2990128" cy="3275619"/>
          </a:xfrm>
        </p:grpSpPr>
        <p:sp>
          <p:nvSpPr>
            <p:cNvPr id="5" name="Can 4"/>
            <p:cNvSpPr/>
            <p:nvPr/>
          </p:nvSpPr>
          <p:spPr>
            <a:xfrm>
              <a:off x="2194561"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6" name="Curved Connector 5"/>
            <p:cNvCxnSpPr/>
            <p:nvPr/>
          </p:nvCxnSpPr>
          <p:spPr>
            <a:xfrm rot="16200000" flipH="1">
              <a:off x="2673458"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6200000" flipH="1">
              <a:off x="3142860"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H="1">
              <a:off x="2159181"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3650738" y="3892179"/>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83" y="3943748"/>
              <a:ext cx="480833" cy="480833"/>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762" y="3943748"/>
              <a:ext cx="480833" cy="480833"/>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77" y="3952060"/>
              <a:ext cx="480833" cy="480833"/>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951" y="3952060"/>
              <a:ext cx="480833" cy="480833"/>
            </a:xfrm>
            <a:prstGeom prst="rect">
              <a:avLst/>
            </a:prstGeom>
          </p:spPr>
        </p:pic>
      </p:grpSp>
      <p:grpSp>
        <p:nvGrpSpPr>
          <p:cNvPr id="7" name="Group 6"/>
          <p:cNvGrpSpPr/>
          <p:nvPr/>
        </p:nvGrpSpPr>
        <p:grpSpPr>
          <a:xfrm>
            <a:off x="1989312" y="2119885"/>
            <a:ext cx="3049654" cy="3340828"/>
            <a:chOff x="6874626" y="2150226"/>
            <a:chExt cx="2990128" cy="3275619"/>
          </a:xfrm>
        </p:grpSpPr>
        <p:sp>
          <p:nvSpPr>
            <p:cNvPr id="14" name="Can 13"/>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 name="Curved Connector 14"/>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431" y="3943749"/>
              <a:ext cx="480833" cy="480833"/>
            </a:xfrm>
            <a:prstGeom prst="rect">
              <a:avLst/>
            </a:prstGeom>
          </p:spPr>
        </p:pic>
      </p:grpSp>
      <p:sp>
        <p:nvSpPr>
          <p:cNvPr id="22" name="Right Arrow 21"/>
          <p:cNvSpPr/>
          <p:nvPr/>
        </p:nvSpPr>
        <p:spPr>
          <a:xfrm>
            <a:off x="5605124" y="3394811"/>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TextBox 19"/>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Increase cores per container</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87331735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an HDInsight Cluster</a:t>
            </a:r>
          </a:p>
        </p:txBody>
      </p:sp>
      <p:sp>
        <p:nvSpPr>
          <p:cNvPr id="33" name="TextBox 32"/>
          <p:cNvSpPr txBox="1"/>
          <p:nvPr/>
        </p:nvSpPr>
        <p:spPr>
          <a:xfrm>
            <a:off x="5753857" y="6379188"/>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VMs</a:t>
            </a:r>
          </a:p>
        </p:txBody>
      </p:sp>
      <p:sp>
        <p:nvSpPr>
          <p:cNvPr id="34" name="Rectangle 33"/>
          <p:cNvSpPr/>
          <p:nvPr/>
        </p:nvSpPr>
        <p:spPr>
          <a:xfrm>
            <a:off x="697754" y="3482769"/>
            <a:ext cx="4310528" cy="10827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4"/>
          <p:cNvSpPr/>
          <p:nvPr/>
        </p:nvSpPr>
        <p:spPr>
          <a:xfrm>
            <a:off x="678820" y="1614679"/>
            <a:ext cx="4310528" cy="1082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p:cNvSpPr txBox="1"/>
          <p:nvPr/>
        </p:nvSpPr>
        <p:spPr>
          <a:xfrm>
            <a:off x="1138521" y="3706972"/>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YARN Layer</a:t>
            </a:r>
          </a:p>
        </p:txBody>
      </p:sp>
      <p:sp>
        <p:nvSpPr>
          <p:cNvPr id="37" name="TextBox 36"/>
          <p:cNvSpPr txBox="1"/>
          <p:nvPr/>
        </p:nvSpPr>
        <p:spPr>
          <a:xfrm>
            <a:off x="1102665" y="1764622"/>
            <a:ext cx="365209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Application Layer</a:t>
            </a:r>
          </a:p>
        </p:txBody>
      </p:sp>
      <p:sp>
        <p:nvSpPr>
          <p:cNvPr id="39" name="TextBox 38"/>
          <p:cNvSpPr txBox="1"/>
          <p:nvPr/>
        </p:nvSpPr>
        <p:spPr>
          <a:xfrm>
            <a:off x="7880341" y="3147716"/>
            <a:ext cx="1757087"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0" name="TextBox 39"/>
          <p:cNvSpPr txBox="1"/>
          <p:nvPr/>
        </p:nvSpPr>
        <p:spPr>
          <a:xfrm>
            <a:off x="9904502" y="5071305"/>
            <a:ext cx="1639791" cy="1200329"/>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Memory</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Cores</a:t>
            </a:r>
          </a:p>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Network</a:t>
            </a:r>
          </a:p>
        </p:txBody>
      </p:sp>
      <p:sp>
        <p:nvSpPr>
          <p:cNvPr id="41" name="Rectangle 40"/>
          <p:cNvSpPr/>
          <p:nvPr/>
        </p:nvSpPr>
        <p:spPr>
          <a:xfrm>
            <a:off x="726894" y="5283206"/>
            <a:ext cx="4310528" cy="10827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TextBox 41"/>
          <p:cNvSpPr txBox="1"/>
          <p:nvPr/>
        </p:nvSpPr>
        <p:spPr>
          <a:xfrm>
            <a:off x="1141141" y="5495473"/>
            <a:ext cx="3558986"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Physical Layer</a:t>
            </a:r>
          </a:p>
        </p:txBody>
      </p:sp>
      <p:sp>
        <p:nvSpPr>
          <p:cNvPr id="43" name="Rectangle 42"/>
          <p:cNvSpPr/>
          <p:nvPr/>
        </p:nvSpPr>
        <p:spPr>
          <a:xfrm>
            <a:off x="539378" y="1102613"/>
            <a:ext cx="4642222" cy="550904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TextBox 43"/>
          <p:cNvSpPr txBox="1"/>
          <p:nvPr/>
        </p:nvSpPr>
        <p:spPr>
          <a:xfrm>
            <a:off x="2170217" y="1023605"/>
            <a:ext cx="1374585"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53535"/>
                </a:solidFill>
                <a:effectLst/>
                <a:uLnTx/>
                <a:uFillTx/>
                <a:latin typeface="Segoe UI Semilight"/>
                <a:ea typeface="+mn-ea"/>
                <a:cs typeface="+mn-cs"/>
              </a:rPr>
              <a:t>HDI</a:t>
            </a:r>
          </a:p>
        </p:txBody>
      </p:sp>
      <p:sp>
        <p:nvSpPr>
          <p:cNvPr id="45" name="Rectangle 44"/>
          <p:cNvSpPr/>
          <p:nvPr/>
        </p:nvSpPr>
        <p:spPr>
          <a:xfrm>
            <a:off x="5933893" y="4954023"/>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5"/>
          <p:cNvSpPr/>
          <p:nvPr/>
        </p:nvSpPr>
        <p:spPr>
          <a:xfrm>
            <a:off x="6791513" y="494506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6"/>
          <p:cNvSpPr/>
          <p:nvPr/>
        </p:nvSpPr>
        <p:spPr>
          <a:xfrm>
            <a:off x="5924934" y="5757855"/>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7"/>
          <p:cNvSpPr/>
          <p:nvPr/>
        </p:nvSpPr>
        <p:spPr>
          <a:xfrm>
            <a:off x="6821399" y="5763832"/>
            <a:ext cx="655925" cy="607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8"/>
          <p:cNvSpPr/>
          <p:nvPr/>
        </p:nvSpPr>
        <p:spPr>
          <a:xfrm>
            <a:off x="8113432"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TextBox 49"/>
          <p:cNvSpPr txBox="1"/>
          <p:nvPr/>
        </p:nvSpPr>
        <p:spPr>
          <a:xfrm>
            <a:off x="7649133" y="5040047"/>
            <a:ext cx="2240441"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D-series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F-series</a:t>
            </a:r>
          </a:p>
        </p:txBody>
      </p:sp>
      <p:sp>
        <p:nvSpPr>
          <p:cNvPr id="51" name="TextBox 50"/>
          <p:cNvSpPr txBox="1"/>
          <p:nvPr/>
        </p:nvSpPr>
        <p:spPr>
          <a:xfrm>
            <a:off x="7847503" y="6371115"/>
            <a:ext cx="178397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Type</a:t>
            </a:r>
          </a:p>
        </p:txBody>
      </p:sp>
      <p:sp>
        <p:nvSpPr>
          <p:cNvPr id="52" name="Rectangle 51"/>
          <p:cNvSpPr/>
          <p:nvPr/>
        </p:nvSpPr>
        <p:spPr>
          <a:xfrm>
            <a:off x="10155503" y="4954023"/>
            <a:ext cx="1388791" cy="14251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TextBox 52"/>
          <p:cNvSpPr txBox="1"/>
          <p:nvPr/>
        </p:nvSpPr>
        <p:spPr>
          <a:xfrm>
            <a:off x="10000164" y="6373845"/>
            <a:ext cx="1628273"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VM Size</a:t>
            </a:r>
          </a:p>
        </p:txBody>
      </p:sp>
      <p:sp>
        <p:nvSpPr>
          <p:cNvPr id="54" name="TextBox 53"/>
          <p:cNvSpPr txBox="1"/>
          <p:nvPr/>
        </p:nvSpPr>
        <p:spPr>
          <a:xfrm>
            <a:off x="5431695" y="4422935"/>
            <a:ext cx="244864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of containers</a:t>
            </a:r>
          </a:p>
        </p:txBody>
      </p:sp>
      <p:sp>
        <p:nvSpPr>
          <p:cNvPr id="55" name="Rectangle 54"/>
          <p:cNvSpPr/>
          <p:nvPr/>
        </p:nvSpPr>
        <p:spPr>
          <a:xfrm>
            <a:off x="5948088" y="2900316"/>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5"/>
          <p:cNvSpPr/>
          <p:nvPr/>
        </p:nvSpPr>
        <p:spPr>
          <a:xfrm>
            <a:off x="6805708" y="289135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p:cNvSpPr/>
          <p:nvPr/>
        </p:nvSpPr>
        <p:spPr>
          <a:xfrm>
            <a:off x="5939129" y="3704148"/>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7"/>
          <p:cNvSpPr/>
          <p:nvPr/>
        </p:nvSpPr>
        <p:spPr>
          <a:xfrm>
            <a:off x="6835594" y="3710125"/>
            <a:ext cx="655925" cy="6072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88"/>
          <p:cNvSpPr/>
          <p:nvPr/>
        </p:nvSpPr>
        <p:spPr>
          <a:xfrm>
            <a:off x="8104034" y="2887662"/>
            <a:ext cx="1388791" cy="142516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TextBox 89"/>
          <p:cNvSpPr txBox="1"/>
          <p:nvPr/>
        </p:nvSpPr>
        <p:spPr>
          <a:xfrm>
            <a:off x="7586566" y="4432592"/>
            <a:ext cx="2344636"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Container size</a:t>
            </a:r>
          </a:p>
        </p:txBody>
      </p:sp>
      <p:cxnSp>
        <p:nvCxnSpPr>
          <p:cNvPr id="95" name="Straight Arrow Connector 94"/>
          <p:cNvCxnSpPr/>
          <p:nvPr/>
        </p:nvCxnSpPr>
        <p:spPr>
          <a:xfrm>
            <a:off x="6244393"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28276"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815895"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099778" y="1152990"/>
            <a:ext cx="11948" cy="11811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9637" y="2371083"/>
            <a:ext cx="1195649" cy="461665"/>
          </a:xfrm>
          <a:prstGeom prst="rect">
            <a:avLst/>
          </a:prstGeom>
          <a:noFill/>
        </p:spPr>
        <p:txBody>
          <a:bodyPr wrap="square" rtlCol="0">
            <a:spAutoFit/>
          </a:bodyPr>
          <a:lstStyle/>
          <a:p>
            <a:pPr marL="29718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Tasks</a:t>
            </a:r>
          </a:p>
        </p:txBody>
      </p:sp>
      <p:sp>
        <p:nvSpPr>
          <p:cNvPr id="59" name="Rectangle 58"/>
          <p:cNvSpPr/>
          <p:nvPr/>
        </p:nvSpPr>
        <p:spPr>
          <a:xfrm>
            <a:off x="215663" y="1023604"/>
            <a:ext cx="11914714" cy="17983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63535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3"/>
          </p:nvPr>
        </p:nvSpPr>
        <p:spPr/>
        <p:txBody>
          <a:bodyPr/>
          <a:lstStyle/>
          <a:p>
            <a:r>
              <a:rPr lang="en-US" dirty="0" smtClean="0"/>
              <a:t>Distributed Storage and Computing</a:t>
            </a:r>
            <a:endParaRPr lang="en-US" dirty="0"/>
          </a:p>
        </p:txBody>
      </p:sp>
      <p:pic>
        <p:nvPicPr>
          <p:cNvPr id="22" name="Picture 21"/>
          <p:cNvPicPr>
            <a:picLocks noChangeAspect="1"/>
          </p:cNvPicPr>
          <p:nvPr/>
        </p:nvPicPr>
        <p:blipFill>
          <a:blip r:embed="rId2"/>
          <a:stretch>
            <a:fillRect/>
          </a:stretch>
        </p:blipFill>
        <p:spPr>
          <a:xfrm>
            <a:off x="0" y="1557521"/>
            <a:ext cx="5973223" cy="4622615"/>
          </a:xfrm>
          <a:prstGeom prst="rect">
            <a:avLst/>
          </a:prstGeom>
        </p:spPr>
      </p:pic>
      <p:pic>
        <p:nvPicPr>
          <p:cNvPr id="23" name="Picture 22"/>
          <p:cNvPicPr>
            <a:picLocks noChangeAspect="1"/>
          </p:cNvPicPr>
          <p:nvPr/>
        </p:nvPicPr>
        <p:blipFill>
          <a:blip r:embed="rId3"/>
          <a:stretch>
            <a:fillRect/>
          </a:stretch>
        </p:blipFill>
        <p:spPr>
          <a:xfrm>
            <a:off x="5973222" y="1557521"/>
            <a:ext cx="5274215" cy="2824358"/>
          </a:xfrm>
          <a:prstGeom prst="rect">
            <a:avLst/>
          </a:prstGeom>
        </p:spPr>
      </p:pic>
      <p:sp>
        <p:nvSpPr>
          <p:cNvPr id="24" name="Rectangle 23"/>
          <p:cNvSpPr/>
          <p:nvPr/>
        </p:nvSpPr>
        <p:spPr>
          <a:xfrm>
            <a:off x="0" y="6343857"/>
            <a:ext cx="6216650" cy="1200329"/>
          </a:xfrm>
          <a:prstGeom prst="rect">
            <a:avLst/>
          </a:prstGeom>
        </p:spPr>
        <p:txBody>
          <a:bodyPr>
            <a:spAutoFit/>
          </a:bodyPr>
          <a:lstStyle/>
          <a:p>
            <a:r>
              <a:rPr lang="en-US" i="1" dirty="0">
                <a:solidFill>
                  <a:srgbClr val="000000"/>
                </a:solidFill>
                <a:latin typeface="arial" charset="0"/>
              </a:rPr>
              <a:t>19th ACM Symposium on Operating Systems Principles,</a:t>
            </a:r>
            <a:br>
              <a:rPr lang="en-US" i="1" dirty="0">
                <a:solidFill>
                  <a:srgbClr val="000000"/>
                </a:solidFill>
                <a:latin typeface="arial" charset="0"/>
              </a:rPr>
            </a:br>
            <a:r>
              <a:rPr lang="en-US" i="1" dirty="0">
                <a:solidFill>
                  <a:srgbClr val="000000"/>
                </a:solidFill>
                <a:latin typeface="arial" charset="0"/>
              </a:rPr>
              <a:t>Lake George, NY, October, 2003.</a:t>
            </a:r>
          </a:p>
          <a:p>
            <a:r>
              <a:rPr lang="en-US" i="1" dirty="0"/>
              <a:t/>
            </a:r>
            <a:br>
              <a:rPr lang="en-US" i="1" dirty="0"/>
            </a:br>
            <a:endParaRPr lang="en-US" i="1" dirty="0"/>
          </a:p>
        </p:txBody>
      </p:sp>
      <p:sp>
        <p:nvSpPr>
          <p:cNvPr id="25" name="Rectangle 24"/>
          <p:cNvSpPr/>
          <p:nvPr/>
        </p:nvSpPr>
        <p:spPr>
          <a:xfrm>
            <a:off x="6216650" y="4819342"/>
            <a:ext cx="5188997" cy="923330"/>
          </a:xfrm>
          <a:prstGeom prst="rect">
            <a:avLst/>
          </a:prstGeom>
        </p:spPr>
        <p:txBody>
          <a:bodyPr wrap="square">
            <a:spAutoFit/>
          </a:bodyPr>
          <a:lstStyle/>
          <a:p>
            <a:r>
              <a:rPr lang="en-US" i="1">
                <a:solidFill>
                  <a:srgbClr val="000000"/>
                </a:solidFill>
                <a:latin typeface="arial" charset="0"/>
              </a:rPr>
              <a:t>OSDI'04: Sixth Symposium on Operating System Design and Implementation,</a:t>
            </a:r>
            <a:r>
              <a:rPr lang="en-US" i="1"/>
              <a:t/>
            </a:r>
            <a:br>
              <a:rPr lang="en-US" i="1"/>
            </a:br>
            <a:r>
              <a:rPr lang="en-US" i="1">
                <a:solidFill>
                  <a:srgbClr val="000000"/>
                </a:solidFill>
                <a:latin typeface="arial" charset="0"/>
              </a:rPr>
              <a:t>San Francisco, CA, December, 2004.</a:t>
            </a:r>
            <a:endParaRPr lang="en-US" i="1"/>
          </a:p>
        </p:txBody>
      </p:sp>
      <p:pic>
        <p:nvPicPr>
          <p:cNvPr id="26" name="Picture 25"/>
          <p:cNvPicPr>
            <a:picLocks noChangeAspect="1"/>
          </p:cNvPicPr>
          <p:nvPr/>
        </p:nvPicPr>
        <p:blipFill>
          <a:blip r:embed="rId4"/>
          <a:stretch>
            <a:fillRect/>
          </a:stretch>
        </p:blipFill>
        <p:spPr>
          <a:xfrm>
            <a:off x="1677987" y="42862"/>
            <a:ext cx="9080500" cy="6908800"/>
          </a:xfrm>
          <a:prstGeom prst="rect">
            <a:avLst/>
          </a:prstGeom>
        </p:spPr>
      </p:pic>
      <p:sp>
        <p:nvSpPr>
          <p:cNvPr id="27" name="Rectangle 26"/>
          <p:cNvSpPr/>
          <p:nvPr/>
        </p:nvSpPr>
        <p:spPr>
          <a:xfrm>
            <a:off x="1871636" y="2108262"/>
            <a:ext cx="4346062" cy="369332"/>
          </a:xfrm>
          <a:prstGeom prst="rect">
            <a:avLst/>
          </a:prstGeom>
        </p:spPr>
        <p:txBody>
          <a:bodyPr wrap="none">
            <a:spAutoFit/>
          </a:bodyPr>
          <a:lstStyle/>
          <a:p>
            <a:r>
              <a:rPr lang="en-US" i="1" dirty="0">
                <a:solidFill>
                  <a:srgbClr val="000000"/>
                </a:solidFill>
                <a:latin typeface="wf_segoe-ui_normal" charset="0"/>
              </a:rPr>
              <a:t>Proceedings of the 2007 </a:t>
            </a:r>
            <a:r>
              <a:rPr lang="en-US" i="1" dirty="0" err="1">
                <a:solidFill>
                  <a:srgbClr val="000000"/>
                </a:solidFill>
                <a:latin typeface="wf_segoe-ui_normal" charset="0"/>
              </a:rPr>
              <a:t>Eurosys</a:t>
            </a:r>
            <a:r>
              <a:rPr lang="en-US" i="1" dirty="0">
                <a:solidFill>
                  <a:srgbClr val="000000"/>
                </a:solidFill>
                <a:latin typeface="wf_segoe-ui_normal" charset="0"/>
              </a:rPr>
              <a:t> Conference</a:t>
            </a:r>
            <a:endParaRPr lang="en-US" i="1" dirty="0"/>
          </a:p>
        </p:txBody>
      </p:sp>
    </p:spTree>
    <p:extLst>
      <p:ext uri="{BB962C8B-B14F-4D97-AF65-F5344CB8AC3E}">
        <p14:creationId xmlns:p14="http://schemas.microsoft.com/office/powerpoint/2010/main" val="13825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par>
                                <p:cTn id="18" presetID="16" presetClass="entr" presetSubtype="21"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circle(in)">
                                      <p:cBhvr>
                                        <p:cTn id="25" dur="2000"/>
                                        <p:tgtEl>
                                          <p:spTgt spid="26"/>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circle(in)">
                                      <p:cBhvr>
                                        <p:cTn id="28"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t>Workload Level</a:t>
            </a:r>
            <a:endParaRPr lang="en-US" dirty="0"/>
          </a:p>
        </p:txBody>
      </p:sp>
      <p:grpSp>
        <p:nvGrpSpPr>
          <p:cNvPr id="4" name="Group 3"/>
          <p:cNvGrpSpPr/>
          <p:nvPr/>
        </p:nvGrpSpPr>
        <p:grpSpPr>
          <a:xfrm>
            <a:off x="7033646" y="1973262"/>
            <a:ext cx="1336730" cy="1401730"/>
            <a:chOff x="6874626" y="2150226"/>
            <a:chExt cx="2990128" cy="3275619"/>
          </a:xfrm>
        </p:grpSpPr>
        <p:sp>
          <p:nvSpPr>
            <p:cNvPr id="9" name="Can 8"/>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0" name="Curved Connector 9"/>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813168" y="2001801"/>
            <a:ext cx="1336730" cy="1401730"/>
            <a:chOff x="6874626" y="2150226"/>
            <a:chExt cx="2990128" cy="3275619"/>
          </a:xfrm>
        </p:grpSpPr>
        <p:sp>
          <p:nvSpPr>
            <p:cNvPr id="19" name="Can 18"/>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0" name="Curved Connector 19"/>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033647" y="3444162"/>
            <a:ext cx="1336730" cy="1401730"/>
            <a:chOff x="6874626" y="2150226"/>
            <a:chExt cx="2990128" cy="3275619"/>
          </a:xfrm>
        </p:grpSpPr>
        <p:sp>
          <p:nvSpPr>
            <p:cNvPr id="22" name="Can 21"/>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3" name="Curved Connector 22"/>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838490" y="3474086"/>
            <a:ext cx="1336730" cy="1401730"/>
            <a:chOff x="6874626" y="2150226"/>
            <a:chExt cx="2990128" cy="3275619"/>
          </a:xfrm>
        </p:grpSpPr>
        <p:sp>
          <p:nvSpPr>
            <p:cNvPr id="25" name="Can 24"/>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6" name="Curved Connector 25"/>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8838490" y="4993277"/>
            <a:ext cx="1336730" cy="1401730"/>
            <a:chOff x="6874626" y="2150226"/>
            <a:chExt cx="2990128" cy="3275619"/>
          </a:xfrm>
        </p:grpSpPr>
        <p:sp>
          <p:nvSpPr>
            <p:cNvPr id="28" name="Can 27"/>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9" name="Curved Connector 28"/>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033646" y="4993277"/>
            <a:ext cx="1336730" cy="1401730"/>
            <a:chOff x="6874626" y="2150226"/>
            <a:chExt cx="2990128" cy="3275619"/>
          </a:xfrm>
        </p:grpSpPr>
        <p:sp>
          <p:nvSpPr>
            <p:cNvPr id="31" name="Can 30"/>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2" name="Curved Connector 31"/>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675382" y="3498975"/>
            <a:ext cx="1336730" cy="1401730"/>
            <a:chOff x="6874626" y="2150226"/>
            <a:chExt cx="2990128" cy="3275619"/>
          </a:xfrm>
        </p:grpSpPr>
        <p:sp>
          <p:nvSpPr>
            <p:cNvPr id="34" name="Can 33"/>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5" name="Curved Connector 34"/>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897899" y="3444162"/>
            <a:ext cx="1336730" cy="1401730"/>
            <a:chOff x="6874626" y="2150226"/>
            <a:chExt cx="2990128" cy="3275619"/>
          </a:xfrm>
        </p:grpSpPr>
        <p:sp>
          <p:nvSpPr>
            <p:cNvPr id="37" name="Can 36"/>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38" name="Curved Connector 37"/>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650060" y="2001801"/>
            <a:ext cx="1336730" cy="1401730"/>
            <a:chOff x="6874626" y="2150226"/>
            <a:chExt cx="2990128" cy="3275619"/>
          </a:xfrm>
        </p:grpSpPr>
        <p:sp>
          <p:nvSpPr>
            <p:cNvPr id="40" name="Can 39"/>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41" name="Curved Connector 40"/>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897899" y="2014885"/>
            <a:ext cx="1336730" cy="1401730"/>
            <a:chOff x="6874626" y="2150226"/>
            <a:chExt cx="2990128" cy="3275619"/>
          </a:xfrm>
        </p:grpSpPr>
        <p:sp>
          <p:nvSpPr>
            <p:cNvPr id="43" name="Can 42"/>
            <p:cNvSpPr/>
            <p:nvPr/>
          </p:nvSpPr>
          <p:spPr>
            <a:xfrm>
              <a:off x="6874626" y="2150226"/>
              <a:ext cx="2990128" cy="3275619"/>
            </a:xfrm>
            <a:prstGeom prst="can">
              <a:avLst/>
            </a:prstGeom>
            <a:solidFill>
              <a:schemeClr val="bg2">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44" name="Curved Connector 43"/>
            <p:cNvCxnSpPr/>
            <p:nvPr/>
          </p:nvCxnSpPr>
          <p:spPr>
            <a:xfrm rot="16200000" flipH="1">
              <a:off x="7530857" y="3883868"/>
              <a:ext cx="1790956" cy="465513"/>
            </a:xfrm>
            <a:prstGeom prst="curvedConnector3">
              <a:avLst>
                <a:gd name="adj1" fmla="val 5000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6" name="Can 45"/>
          <p:cNvSpPr/>
          <p:nvPr/>
        </p:nvSpPr>
        <p:spPr>
          <a:xfrm>
            <a:off x="1923221" y="4993277"/>
            <a:ext cx="1336730" cy="1401730"/>
          </a:xfrm>
          <a:prstGeom prst="can">
            <a:avLst/>
          </a:prstGeom>
          <a:solidFill>
            <a:schemeClr val="bg2">
              <a:lumMod val="75000"/>
            </a:schemeClr>
          </a:solid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Can 47"/>
          <p:cNvSpPr/>
          <p:nvPr/>
        </p:nvSpPr>
        <p:spPr>
          <a:xfrm>
            <a:off x="3700704" y="4983065"/>
            <a:ext cx="1336730" cy="1401730"/>
          </a:xfrm>
          <a:prstGeom prst="can">
            <a:avLst/>
          </a:prstGeom>
          <a:solidFill>
            <a:schemeClr val="bg2">
              <a:lumMod val="75000"/>
            </a:schemeClr>
          </a:solid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ight Arrow 44"/>
          <p:cNvSpPr/>
          <p:nvPr/>
        </p:nvSpPr>
        <p:spPr>
          <a:xfrm>
            <a:off x="5556608" y="3734410"/>
            <a:ext cx="1072799" cy="82123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TextBox 46"/>
          <p:cNvSpPr txBox="1"/>
          <p:nvPr/>
        </p:nvSpPr>
        <p:spPr>
          <a:xfrm>
            <a:off x="274637" y="1135062"/>
            <a:ext cx="7086600"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light"/>
                <a:ea typeface="+mn-ea"/>
                <a:cs typeface="+mn-cs"/>
              </a:rPr>
              <a:t>Use all available containers</a:t>
            </a:r>
            <a:endParaRPr kumimoji="0" lang="en-US" sz="4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81859387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275481" y="3040128"/>
            <a:ext cx="3646462" cy="781125"/>
          </a:xfrm>
          <a:prstGeom prst="rect">
            <a:avLst/>
          </a:prstGeom>
        </p:spPr>
      </p:pic>
      <p:sp>
        <p:nvSpPr>
          <p:cNvPr id="12" name="Text Box 3"/>
          <p:cNvSpPr txBox="1">
            <a:spLocks noChangeArrowheads="1"/>
          </p:cNvSpPr>
          <p:nvPr/>
        </p:nvSpPr>
        <p:spPr bwMode="blackWhite">
          <a:xfrm>
            <a:off x="257512" y="6273623"/>
            <a:ext cx="10590844" cy="415452"/>
          </a:xfrm>
          <a:prstGeom prst="rect">
            <a:avLst/>
          </a:prstGeom>
          <a:noFill/>
          <a:ln w="12700">
            <a:noFill/>
            <a:miter lim="800000"/>
            <a:headEnd type="none" w="sm" len="sm"/>
            <a:tailEnd type="none" w="sm" len="sm"/>
          </a:ln>
          <a:effectLst/>
        </p:spPr>
        <p:txBody>
          <a:bodyPr vert="horz" wrap="square" lIns="91391" tIns="45697" rIns="91391" bIns="45697" numCol="1" anchor="t" anchorCtr="0" compatLnSpc="1">
            <a:prstTxWarp prst="textNoShape">
              <a:avLst/>
            </a:prstTxWarp>
            <a:spAutoFit/>
          </a:bodyPr>
          <a:lstStyle/>
          <a:p>
            <a:pPr defTabSz="913716"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716"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4968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8673" y="5362887"/>
            <a:ext cx="5284267"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Storage (HDFS)</a:t>
            </a:r>
            <a:endParaRPr lang="en-US" sz="2174" dirty="0">
              <a:solidFill>
                <a:prstClr val="white"/>
              </a:solidFill>
            </a:endParaRPr>
          </a:p>
        </p:txBody>
      </p:sp>
      <p:sp>
        <p:nvSpPr>
          <p:cNvPr id="31" name="Rectangle 30"/>
          <p:cNvSpPr/>
          <p:nvPr/>
        </p:nvSpPr>
        <p:spPr bwMode="auto">
          <a:xfrm>
            <a:off x="4368149" y="3074674"/>
            <a:ext cx="1506789" cy="76190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Query</a:t>
            </a:r>
          </a:p>
          <a:p>
            <a:pPr algn="ctr" defTabSz="698647" fontAlgn="base">
              <a:spcBef>
                <a:spcPct val="0"/>
              </a:spcBef>
              <a:spcAft>
                <a:spcPct val="0"/>
              </a:spcAft>
            </a:pPr>
            <a:r>
              <a:rPr lang="en-US" sz="2174" spc="-40" dirty="0">
                <a:solidFill>
                  <a:schemeClr val="bg1"/>
                </a:solidFill>
                <a:ea typeface="Segoe UI" pitchFamily="34" charset="0"/>
                <a:cs typeface="Segoe UI" pitchFamily="34" charset="0"/>
              </a:rPr>
              <a:t>(Hive)</a:t>
            </a:r>
          </a:p>
        </p:txBody>
      </p:sp>
      <p:sp>
        <p:nvSpPr>
          <p:cNvPr id="34" name="Rectangle 33"/>
          <p:cNvSpPr/>
          <p:nvPr/>
        </p:nvSpPr>
        <p:spPr bwMode="auto">
          <a:xfrm>
            <a:off x="2777111" y="3897677"/>
            <a:ext cx="3095752" cy="91673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Distributed Processing</a:t>
            </a:r>
          </a:p>
          <a:p>
            <a:pPr algn="ctr" defTabSz="1242752"/>
            <a:r>
              <a:rPr lang="en-US" sz="2174" dirty="0">
                <a:solidFill>
                  <a:prstClr val="white"/>
                </a:solidFill>
                <a:cs typeface="Segoe UI" pitchFamily="34" charset="0"/>
              </a:rPr>
              <a:t>(MapReduce)</a:t>
            </a:r>
            <a:endParaRPr lang="en-US" sz="2174" dirty="0">
              <a:solidFill>
                <a:prstClr val="white"/>
              </a:solidFill>
            </a:endParaRPr>
          </a:p>
        </p:txBody>
      </p:sp>
      <p:sp>
        <p:nvSpPr>
          <p:cNvPr id="35" name="Rectangle 34"/>
          <p:cNvSpPr/>
          <p:nvPr/>
        </p:nvSpPr>
        <p:spPr bwMode="auto">
          <a:xfrm>
            <a:off x="2777114" y="3076243"/>
            <a:ext cx="1532992" cy="76300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Scripting</a:t>
            </a:r>
          </a:p>
          <a:p>
            <a:pPr algn="ctr" defTabSz="698647" fontAlgn="base">
              <a:spcBef>
                <a:spcPct val="0"/>
              </a:spcBef>
              <a:spcAft>
                <a:spcPct val="0"/>
              </a:spcAft>
            </a:pPr>
            <a:r>
              <a:rPr lang="en-US" sz="2039" spc="-40"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1808673" y="3085400"/>
            <a:ext cx="903154" cy="17290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NoSQL Database</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1808674" y="2390169"/>
            <a:ext cx="4064191" cy="6308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Metadata</a:t>
            </a:r>
          </a:p>
          <a:p>
            <a:pPr algn="ctr" defTabSz="698647"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7134185" y="1552048"/>
            <a:ext cx="786936" cy="51851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Data Integration</a:t>
            </a:r>
          </a:p>
          <a:p>
            <a:pPr algn="ctr" defTabSz="698647" fontAlgn="base">
              <a:spcBef>
                <a:spcPct val="0"/>
              </a:spcBef>
              <a:spcAft>
                <a:spcPct val="0"/>
              </a:spcAft>
            </a:pPr>
            <a:r>
              <a:rPr lang="en-US" sz="1632" spc="-40" dirty="0">
                <a:solidFill>
                  <a:srgbClr val="000000"/>
                </a:solidFill>
                <a:ea typeface="Segoe UI" pitchFamily="34" charset="0"/>
                <a:cs typeface="Segoe UI" pitchFamily="34" charset="0"/>
              </a:rPr>
              <a:t>(ODBC / SQOOP/ REST) </a:t>
            </a:r>
          </a:p>
        </p:txBody>
      </p:sp>
      <p:sp>
        <p:nvSpPr>
          <p:cNvPr id="41" name="Rectangle 40"/>
          <p:cNvSpPr/>
          <p:nvPr/>
        </p:nvSpPr>
        <p:spPr bwMode="auto">
          <a:xfrm>
            <a:off x="7977940" y="1552050"/>
            <a:ext cx="1650328" cy="1392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Relational</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(SQL Server) </a:t>
            </a:r>
          </a:p>
        </p:txBody>
      </p:sp>
      <p:sp>
        <p:nvSpPr>
          <p:cNvPr id="12" name="Rectangle 11"/>
          <p:cNvSpPr/>
          <p:nvPr/>
        </p:nvSpPr>
        <p:spPr bwMode="auto">
          <a:xfrm>
            <a:off x="6076842"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937802" y="1553618"/>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Graph</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5007689" y="1552050"/>
            <a:ext cx="997224" cy="782868"/>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Stats processing</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(RHadoop)</a:t>
            </a:r>
          </a:p>
        </p:txBody>
      </p:sp>
      <p:sp>
        <p:nvSpPr>
          <p:cNvPr id="18" name="Rectangle 17"/>
          <p:cNvSpPr/>
          <p:nvPr/>
        </p:nvSpPr>
        <p:spPr bwMode="auto">
          <a:xfrm>
            <a:off x="956450" y="4445302"/>
            <a:ext cx="786936" cy="141864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Pipeline</a:t>
            </a:r>
          </a:p>
          <a:p>
            <a:pPr algn="ctr" defTabSz="698647" fontAlgn="base">
              <a:spcBef>
                <a:spcPct val="0"/>
              </a:spcBef>
              <a:spcAft>
                <a:spcPct val="0"/>
              </a:spcAft>
            </a:pPr>
            <a:r>
              <a:rPr lang="en-US" sz="1494" spc="-40" dirty="0">
                <a:solidFill>
                  <a:srgbClr val="000000"/>
                </a:solidFill>
                <a:ea typeface="Segoe UI" pitchFamily="34" charset="0"/>
                <a:cs typeface="Segoe UI" pitchFamily="34" charset="0"/>
              </a:rPr>
              <a:t>(Event Hub/ Flume)</a:t>
            </a:r>
          </a:p>
        </p:txBody>
      </p:sp>
      <p:sp>
        <p:nvSpPr>
          <p:cNvPr id="20" name="Rectangle 19"/>
          <p:cNvSpPr/>
          <p:nvPr/>
        </p:nvSpPr>
        <p:spPr bwMode="auto">
          <a:xfrm rot="16200000">
            <a:off x="5938972" y="5598220"/>
            <a:ext cx="801507" cy="147639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Active Directory  (Security)</a:t>
            </a:r>
          </a:p>
        </p:txBody>
      </p:sp>
      <p:sp>
        <p:nvSpPr>
          <p:cNvPr id="21" name="Rectangle 20"/>
          <p:cNvSpPr/>
          <p:nvPr/>
        </p:nvSpPr>
        <p:spPr bwMode="auto">
          <a:xfrm rot="16200000">
            <a:off x="1300991"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smtClean="0">
                <a:gradFill>
                  <a:gsLst>
                    <a:gs pos="0">
                      <a:srgbClr val="FFFFFF"/>
                    </a:gs>
                    <a:gs pos="100000">
                      <a:srgbClr val="FFFFFF"/>
                    </a:gs>
                  </a:gsLst>
                  <a:lin ang="5400000" scaled="0"/>
                </a:gradFill>
                <a:ea typeface="Segoe UI" pitchFamily="34" charset="0"/>
                <a:cs typeface="Segoe UI" pitchFamily="34" charset="0"/>
              </a:rPr>
              <a:t>Cosmos DB</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880344"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C#, F#, .NET</a:t>
            </a:r>
          </a:p>
        </p:txBody>
      </p:sp>
      <p:sp>
        <p:nvSpPr>
          <p:cNvPr id="22" name="Rectangle 21"/>
          <p:cNvSpPr/>
          <p:nvPr/>
        </p:nvSpPr>
        <p:spPr bwMode="auto">
          <a:xfrm>
            <a:off x="1810457" y="1542889"/>
            <a:ext cx="997224" cy="7828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Visual Studio Tools</a:t>
            </a:r>
          </a:p>
        </p:txBody>
      </p:sp>
      <p:sp>
        <p:nvSpPr>
          <p:cNvPr id="25" name="Rectangle 24"/>
          <p:cNvSpPr/>
          <p:nvPr/>
        </p:nvSpPr>
        <p:spPr bwMode="auto">
          <a:xfrm>
            <a:off x="965474" y="1552051"/>
            <a:ext cx="786936" cy="14689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(Oozie)</a:t>
            </a:r>
          </a:p>
        </p:txBody>
      </p:sp>
      <p:sp>
        <p:nvSpPr>
          <p:cNvPr id="23" name="Rectangle 22"/>
          <p:cNvSpPr/>
          <p:nvPr/>
        </p:nvSpPr>
        <p:spPr bwMode="auto">
          <a:xfrm rot="16200000">
            <a:off x="4381487"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Azure Blob </a:t>
            </a:r>
            <a:r>
              <a:rPr lang="en-US" sz="1494" spc="-40" dirty="0" smtClean="0">
                <a:gradFill>
                  <a:gsLst>
                    <a:gs pos="0">
                      <a:srgbClr val="FFFFFF"/>
                    </a:gs>
                    <a:gs pos="100000">
                      <a:srgbClr val="FFFFFF"/>
                    </a:gs>
                  </a:gsLst>
                  <a:lin ang="5400000" scaled="0"/>
                </a:gradFill>
                <a:ea typeface="Segoe UI" pitchFamily="34" charset="0"/>
                <a:cs typeface="Segoe UI" pitchFamily="34" charset="0"/>
              </a:rPr>
              <a:t>Storage and Azure Data Lake </a:t>
            </a:r>
            <a:r>
              <a:rPr lang="en-US" sz="1494" spc="-40" dirty="0" err="1" smtClean="0">
                <a:gradFill>
                  <a:gsLst>
                    <a:gs pos="0">
                      <a:srgbClr val="FFFFFF"/>
                    </a:gs>
                    <a:gs pos="100000">
                      <a:srgbClr val="FFFFFF"/>
                    </a:gs>
                  </a:gsLst>
                  <a:lin ang="5400000" scaled="0"/>
                </a:gradFill>
                <a:ea typeface="Segoe UI" pitchFamily="34" charset="0"/>
                <a:cs typeface="Segoe UI" pitchFamily="34" charset="0"/>
              </a:rPr>
              <a:t>STore</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5932983" y="2390167"/>
            <a:ext cx="1144941" cy="24242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039" spc="-40" dirty="0" smtClean="0">
                <a:gradFill>
                  <a:gsLst>
                    <a:gs pos="0">
                      <a:srgbClr val="FFFFFF"/>
                    </a:gs>
                    <a:gs pos="100000">
                      <a:srgbClr val="FFFFFF"/>
                    </a:gs>
                  </a:gsLst>
                  <a:lin ang="5400000" scaled="0"/>
                </a:gradFill>
                <a:ea typeface="Segoe UI" pitchFamily="34" charset="0"/>
                <a:cs typeface="Segoe UI" pitchFamily="34" charset="0"/>
              </a:rPr>
              <a:t>Azure SQL DW</a:t>
            </a:r>
            <a:endParaRPr lang="en-US" sz="2039" spc="-4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977384" y="449062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Business Intelligence </a:t>
            </a:r>
          </a:p>
          <a:p>
            <a:pPr algn="ctr" defTabSz="698647" fontAlgn="base">
              <a:spcBef>
                <a:spcPct val="0"/>
              </a:spcBef>
              <a:spcAft>
                <a:spcPct val="0"/>
              </a:spcAft>
            </a:pPr>
            <a:r>
              <a:rPr lang="en-US" sz="2174" spc="-40" dirty="0">
                <a:gradFill>
                  <a:gsLst>
                    <a:gs pos="0">
                      <a:srgbClr val="FFFFFF"/>
                    </a:gs>
                    <a:gs pos="100000">
                      <a:srgbClr val="FFFFFF"/>
                    </a:gs>
                  </a:gsLst>
                  <a:lin ang="5400000" scaled="0"/>
                </a:gradFill>
                <a:ea typeface="Segoe UI" pitchFamily="34" charset="0"/>
                <a:cs typeface="Segoe UI" pitchFamily="34" charset="0"/>
              </a:rPr>
              <a:t>(Excel, Power BI, SSAS)</a:t>
            </a:r>
          </a:p>
        </p:txBody>
      </p:sp>
      <p:sp>
        <p:nvSpPr>
          <p:cNvPr id="28" name="Rectangle 27"/>
          <p:cNvSpPr/>
          <p:nvPr/>
        </p:nvSpPr>
        <p:spPr bwMode="auto">
          <a:xfrm rot="16200000">
            <a:off x="2852689" y="5600148"/>
            <a:ext cx="801507" cy="147253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smtClean="0">
                <a:gradFill>
                  <a:gsLst>
                    <a:gs pos="0">
                      <a:srgbClr val="FFFFFF"/>
                    </a:gs>
                    <a:gs pos="100000">
                      <a:srgbClr val="FFFFFF"/>
                    </a:gs>
                  </a:gsLst>
                  <a:lin ang="5400000" scaled="0"/>
                </a:gradFill>
                <a:ea typeface="Segoe UI" pitchFamily="34" charset="0"/>
                <a:cs typeface="Segoe UI" pitchFamily="34" charset="0"/>
              </a:rPr>
              <a:t>Azure Data Catalog</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7981240" y="2990203"/>
            <a:ext cx="1650328" cy="14551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smtClean="0">
                <a:gradFill>
                  <a:gsLst>
                    <a:gs pos="0">
                      <a:srgbClr val="FFFFFF"/>
                    </a:gs>
                    <a:gs pos="100000">
                      <a:srgbClr val="FFFFFF"/>
                    </a:gs>
                  </a:gsLst>
                  <a:lin ang="5400000" scaled="0"/>
                </a:gradFill>
                <a:ea typeface="Segoe UI" pitchFamily="34" charset="0"/>
                <a:cs typeface="Segoe UI" pitchFamily="34" charset="0"/>
              </a:rPr>
              <a:t>Azure Stream Analytics</a:t>
            </a:r>
            <a:endParaRPr lang="en-US" sz="2174" spc="-4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custDataLst>
              <p:custData r:id="rId1"/>
            </p:custDataLst>
          </p:nvPr>
        </p:nvSpPr>
        <p:spPr>
          <a:xfrm>
            <a:off x="10294519" y="2564801"/>
            <a:ext cx="2238777" cy="955868"/>
          </a:xfrm>
          <a:prstGeom prst="rect">
            <a:avLst/>
          </a:prstGeom>
          <a:noFill/>
        </p:spPr>
        <p:txBody>
          <a:bodyPr wrap="square" lIns="93187" tIns="46592" rIns="93187" bIns="46592" rtlCol="0">
            <a:spAutoFit/>
          </a:bodyPr>
          <a:lstStyle/>
          <a:p>
            <a:pPr defTabSz="1242752"/>
            <a:r>
              <a:rPr lang="en-US" sz="2800" dirty="0">
                <a:solidFill>
                  <a:schemeClr val="accent1">
                    <a:lumMod val="60000"/>
                    <a:lumOff val="40000"/>
                  </a:schemeClr>
                </a:solidFill>
              </a:rPr>
              <a:t>Data Processing</a:t>
            </a:r>
          </a:p>
        </p:txBody>
      </p:sp>
      <p:sp>
        <p:nvSpPr>
          <p:cNvPr id="4" name="Text Placeholder 3"/>
          <p:cNvSpPr>
            <a:spLocks noGrp="1"/>
          </p:cNvSpPr>
          <p:nvPr>
            <p:ph type="body" sz="quarter" idx="13"/>
          </p:nvPr>
        </p:nvSpPr>
        <p:spPr>
          <a:xfrm>
            <a:off x="54033" y="113885"/>
            <a:ext cx="11784006" cy="1024684"/>
          </a:xfrm>
        </p:spPr>
        <p:txBody>
          <a:bodyPr/>
          <a:lstStyle/>
          <a:p>
            <a:r>
              <a:rPr lang="en-US" sz="4800" dirty="0"/>
              <a:t>HDInsight and the Hadoop </a:t>
            </a:r>
            <a:r>
              <a:rPr lang="en-US" sz="4800" strike="sngStrike" dirty="0"/>
              <a:t>Zoo</a:t>
            </a:r>
            <a:r>
              <a:rPr lang="en-US" sz="4800" dirty="0"/>
              <a:t> Ecosystem</a:t>
            </a:r>
            <a:endParaRPr lang="en-US" sz="4800" strike="sngStrike" dirty="0"/>
          </a:p>
        </p:txBody>
      </p:sp>
      <p:sp>
        <p:nvSpPr>
          <p:cNvPr id="27" name="Rectangle 26"/>
          <p:cNvSpPr/>
          <p:nvPr/>
        </p:nvSpPr>
        <p:spPr bwMode="auto">
          <a:xfrm>
            <a:off x="1810457" y="4838114"/>
            <a:ext cx="5263609" cy="5010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1242752"/>
            <a:r>
              <a:rPr lang="en-US" sz="2174" dirty="0">
                <a:solidFill>
                  <a:prstClr val="white"/>
                </a:solidFill>
                <a:cs typeface="Segoe UI" pitchFamily="34" charset="0"/>
              </a:rPr>
              <a:t>YARN</a:t>
            </a:r>
            <a:endParaRPr lang="en-US" sz="2174" dirty="0">
              <a:solidFill>
                <a:prstClr val="white"/>
              </a:solidFill>
            </a:endParaRPr>
          </a:p>
        </p:txBody>
      </p:sp>
      <p:sp>
        <p:nvSpPr>
          <p:cNvPr id="30" name="Rectangle 29"/>
          <p:cNvSpPr/>
          <p:nvPr/>
        </p:nvSpPr>
        <p:spPr bwMode="auto">
          <a:xfrm>
            <a:off x="976566" y="3092708"/>
            <a:ext cx="786936" cy="130042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Real Time Processing (Storm)</a:t>
            </a:r>
          </a:p>
        </p:txBody>
      </p:sp>
      <p:sp>
        <p:nvSpPr>
          <p:cNvPr id="33" name="Rectangle 32"/>
          <p:cNvSpPr/>
          <p:nvPr/>
        </p:nvSpPr>
        <p:spPr bwMode="auto">
          <a:xfrm>
            <a:off x="6067316" y="1563904"/>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MLLib</a:t>
            </a:r>
            <a:r>
              <a:rPr lang="en-US" sz="1494" spc="-40" dirty="0">
                <a:gradFill>
                  <a:gsLst>
                    <a:gs pos="0">
                      <a:srgbClr val="FFFFFF"/>
                    </a:gs>
                    <a:gs pos="100000">
                      <a:srgbClr val="FFFFFF"/>
                    </a:gs>
                  </a:gsLst>
                  <a:lin ang="5400000" scaled="0"/>
                </a:gradFill>
                <a:ea typeface="Segoe UI" pitchFamily="34" charset="0"/>
                <a:cs typeface="Segoe UI" pitchFamily="34" charset="0"/>
              </a:rPr>
              <a:t>/ Spark ML</a:t>
            </a:r>
          </a:p>
        </p:txBody>
      </p:sp>
      <p:sp>
        <p:nvSpPr>
          <p:cNvPr id="38" name="Rectangle 37"/>
          <p:cNvSpPr/>
          <p:nvPr/>
        </p:nvSpPr>
        <p:spPr bwMode="auto">
          <a:xfrm>
            <a:off x="3954792" y="1547776"/>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err="1">
                <a:gradFill>
                  <a:gsLst>
                    <a:gs pos="0">
                      <a:srgbClr val="FFFFFF"/>
                    </a:gs>
                    <a:gs pos="100000">
                      <a:srgbClr val="FFFFFF"/>
                    </a:gs>
                  </a:gsLst>
                  <a:lin ang="5400000" scaled="0"/>
                </a:gradFill>
                <a:ea typeface="Segoe UI" pitchFamily="34" charset="0"/>
                <a:cs typeface="Segoe UI" pitchFamily="34" charset="0"/>
              </a:rPr>
              <a:t>GraphX</a:t>
            </a:r>
            <a:r>
              <a:rPr lang="en-US" sz="1494" spc="-40" dirty="0">
                <a:gradFill>
                  <a:gsLst>
                    <a:gs pos="0">
                      <a:srgbClr val="FFFFFF"/>
                    </a:gs>
                    <a:gs pos="100000">
                      <a:srgbClr val="FFFFFF"/>
                    </a:gs>
                  </a:gsLst>
                  <a:lin ang="5400000" scaled="0"/>
                </a:gradFill>
                <a:ea typeface="Segoe UI" pitchFamily="34" charset="0"/>
                <a:cs typeface="Segoe UI" pitchFamily="34" charset="0"/>
              </a:rPr>
              <a:t>/</a:t>
            </a:r>
            <a:r>
              <a:rPr lang="en-US" sz="1494" spc="-40" dirty="0" err="1">
                <a:gradFill>
                  <a:gsLst>
                    <a:gs pos="0">
                      <a:srgbClr val="FFFFFF"/>
                    </a:gs>
                    <a:gs pos="100000">
                      <a:srgbClr val="FFFFFF"/>
                    </a:gs>
                  </a:gsLst>
                  <a:lin ang="5400000" scaled="0"/>
                </a:gradFill>
                <a:ea typeface="Segoe UI" pitchFamily="34" charset="0"/>
                <a:cs typeface="Segoe UI" pitchFamily="34" charset="0"/>
              </a:rPr>
              <a:t>GraphFrames</a:t>
            </a:r>
            <a:endParaRPr lang="en-US" sz="1494" spc="-4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016374" y="1552048"/>
            <a:ext cx="997224" cy="78286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1494" spc="-40" dirty="0">
                <a:gradFill>
                  <a:gsLst>
                    <a:gs pos="0">
                      <a:srgbClr val="FFFFFF"/>
                    </a:gs>
                    <a:gs pos="100000">
                      <a:srgbClr val="FFFFFF"/>
                    </a:gs>
                  </a:gsLst>
                  <a:lin ang="5400000" scaled="0"/>
                </a:gradFill>
                <a:ea typeface="Segoe UI" pitchFamily="34" charset="0"/>
                <a:cs typeface="Segoe UI" pitchFamily="34" charset="0"/>
              </a:rPr>
              <a:t>Spark SQL</a:t>
            </a:r>
          </a:p>
        </p:txBody>
      </p:sp>
      <p:sp>
        <p:nvSpPr>
          <p:cNvPr id="42" name="TextBox 41"/>
          <p:cNvSpPr txBox="1"/>
          <p:nvPr>
            <p:custDataLst>
              <p:custData r:id="rId2"/>
            </p:custDataLst>
          </p:nvPr>
        </p:nvSpPr>
        <p:spPr>
          <a:xfrm>
            <a:off x="10257102" y="1531448"/>
            <a:ext cx="2238777" cy="955868"/>
          </a:xfrm>
          <a:prstGeom prst="rect">
            <a:avLst/>
          </a:prstGeom>
          <a:noFill/>
        </p:spPr>
        <p:txBody>
          <a:bodyPr wrap="square" lIns="93187" tIns="46592" rIns="93187" bIns="46592" rtlCol="0">
            <a:spAutoFit/>
          </a:bodyPr>
          <a:lstStyle/>
          <a:p>
            <a:pPr defTabSz="1242752"/>
            <a:r>
              <a:rPr lang="en-US" sz="2800" dirty="0">
                <a:solidFill>
                  <a:srgbClr val="C00000"/>
                </a:solidFill>
              </a:rPr>
              <a:t>Core Hadoop</a:t>
            </a:r>
          </a:p>
        </p:txBody>
      </p:sp>
      <p:sp>
        <p:nvSpPr>
          <p:cNvPr id="43" name="TextBox 42"/>
          <p:cNvSpPr txBox="1"/>
          <p:nvPr>
            <p:custDataLst>
              <p:custData r:id="rId3"/>
            </p:custDataLst>
          </p:nvPr>
        </p:nvSpPr>
        <p:spPr>
          <a:xfrm>
            <a:off x="10256918" y="3572217"/>
            <a:ext cx="2238777" cy="955868"/>
          </a:xfrm>
          <a:prstGeom prst="rect">
            <a:avLst/>
          </a:prstGeom>
          <a:noFill/>
        </p:spPr>
        <p:txBody>
          <a:bodyPr wrap="square" lIns="93187" tIns="46592" rIns="93187" bIns="46592" rtlCol="0">
            <a:spAutoFit/>
          </a:bodyPr>
          <a:lstStyle/>
          <a:p>
            <a:pPr defTabSz="1242752"/>
            <a:r>
              <a:rPr lang="en-US" sz="2800" dirty="0">
                <a:solidFill>
                  <a:schemeClr val="tx2"/>
                </a:solidFill>
              </a:rPr>
              <a:t>Microsoft Integration</a:t>
            </a:r>
          </a:p>
        </p:txBody>
      </p:sp>
      <p:sp>
        <p:nvSpPr>
          <p:cNvPr id="44" name="TextBox 43"/>
          <p:cNvSpPr txBox="1"/>
          <p:nvPr>
            <p:custDataLst>
              <p:custData r:id="rId4"/>
            </p:custDataLst>
          </p:nvPr>
        </p:nvSpPr>
        <p:spPr>
          <a:xfrm>
            <a:off x="10256918" y="4657118"/>
            <a:ext cx="2238777" cy="955868"/>
          </a:xfrm>
          <a:prstGeom prst="rect">
            <a:avLst/>
          </a:prstGeom>
          <a:noFill/>
        </p:spPr>
        <p:txBody>
          <a:bodyPr wrap="square" lIns="93187" tIns="46592" rIns="93187" bIns="46592" rtlCol="0">
            <a:spAutoFit/>
          </a:bodyPr>
          <a:lstStyle/>
          <a:p>
            <a:pPr defTabSz="1242752"/>
            <a:r>
              <a:rPr lang="en-US" sz="2800" dirty="0">
                <a:solidFill>
                  <a:srgbClr val="FFC000"/>
                </a:solidFill>
              </a:rPr>
              <a:t>Data Movement</a:t>
            </a:r>
          </a:p>
        </p:txBody>
      </p:sp>
      <p:sp>
        <p:nvSpPr>
          <p:cNvPr id="45" name="TextBox 44"/>
          <p:cNvSpPr txBox="1"/>
          <p:nvPr>
            <p:custDataLst>
              <p:custData r:id="rId5"/>
            </p:custDataLst>
          </p:nvPr>
        </p:nvSpPr>
        <p:spPr>
          <a:xfrm>
            <a:off x="10221289" y="5674156"/>
            <a:ext cx="2238777" cy="524981"/>
          </a:xfrm>
          <a:prstGeom prst="rect">
            <a:avLst/>
          </a:prstGeom>
          <a:noFill/>
        </p:spPr>
        <p:txBody>
          <a:bodyPr wrap="square" lIns="93187" tIns="46592" rIns="93187" bIns="46592" rtlCol="0">
            <a:spAutoFit/>
          </a:bodyPr>
          <a:lstStyle/>
          <a:p>
            <a:pPr defTabSz="1242752"/>
            <a:r>
              <a:rPr lang="en-US" sz="2800" dirty="0">
                <a:solidFill>
                  <a:srgbClr val="92D050"/>
                </a:solidFill>
              </a:rPr>
              <a:t>ML Packages</a:t>
            </a:r>
          </a:p>
        </p:txBody>
      </p:sp>
      <p:sp>
        <p:nvSpPr>
          <p:cNvPr id="46" name="Rectangle 45"/>
          <p:cNvSpPr/>
          <p:nvPr/>
        </p:nvSpPr>
        <p:spPr bwMode="auto">
          <a:xfrm>
            <a:off x="7995309" y="4517516"/>
            <a:ext cx="1658852" cy="22465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891" tIns="34944" rIns="34944" bIns="69891" numCol="1" spcCol="0" rtlCol="0" fromWordArt="0" anchor="ctr" anchorCtr="0" forceAA="0" compatLnSpc="1">
            <a:prstTxWarp prst="textNoShape">
              <a:avLst/>
            </a:prstTxWarp>
            <a:noAutofit/>
          </a:bodyPr>
          <a:lstStyle/>
          <a:p>
            <a:pPr algn="ctr" defTabSz="698647" fontAlgn="base">
              <a:spcBef>
                <a:spcPct val="0"/>
              </a:spcBef>
              <a:spcAft>
                <a:spcPct val="0"/>
              </a:spcAft>
            </a:pPr>
            <a:r>
              <a:rPr lang="en-US" sz="2174" spc="-40" dirty="0">
                <a:solidFill>
                  <a:srgbClr val="FFFF00"/>
                </a:solidFill>
                <a:ea typeface="Segoe UI" pitchFamily="34" charset="0"/>
                <a:cs typeface="Segoe UI" pitchFamily="34" charset="0"/>
              </a:rPr>
              <a:t>Microsoft R Server (Enterprise R in the Cloud)</a:t>
            </a:r>
          </a:p>
        </p:txBody>
      </p:sp>
    </p:spTree>
    <p:extLst>
      <p:ext uri="{BB962C8B-B14F-4D97-AF65-F5344CB8AC3E}">
        <p14:creationId xmlns:p14="http://schemas.microsoft.com/office/powerpoint/2010/main" val="10484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7" grpId="0" animBg="1"/>
      <p:bldP spid="40" grpId="0" animBg="1"/>
      <p:bldP spid="41" grpId="0" animBg="1"/>
      <p:bldP spid="12" grpId="0" animBg="1"/>
      <p:bldP spid="13" grpId="0" animBg="1"/>
      <p:bldP spid="14" grpId="0" animBg="1"/>
      <p:bldP spid="18" grpId="0" animBg="1"/>
      <p:bldP spid="20" grpId="0" animBg="1"/>
      <p:bldP spid="21" grpId="0" animBg="1"/>
      <p:bldP spid="19" grpId="0" animBg="1"/>
      <p:bldP spid="22" grpId="0" animBg="1"/>
      <p:bldP spid="25" grpId="0" animBg="1"/>
      <p:bldP spid="23" grpId="0" animBg="1"/>
      <p:bldP spid="24" grpId="0" animBg="1"/>
      <p:bldP spid="26" grpId="0" animBg="1"/>
      <p:bldP spid="28" grpId="0" animBg="1"/>
      <p:bldP spid="29" grpId="0" animBg="1"/>
      <p:bldP spid="2" grpId="0"/>
      <p:bldP spid="27" grpId="0" animBg="1"/>
      <p:bldP spid="30" grpId="0" animBg="1"/>
      <p:bldP spid="33" grpId="0" animBg="1"/>
      <p:bldP spid="38" grpId="0" animBg="1"/>
      <p:bldP spid="39" grpId="0" animBg="1"/>
      <p:bldP spid="42" grpId="0"/>
      <p:bldP spid="43" grpId="0"/>
      <p:bldP spid="44" grpId="0"/>
      <p:bldP spid="45" grpId="0"/>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343" dirty="0"/>
              <a:t>Fundamentals of Hadoop on HDInsight</a:t>
            </a:r>
          </a:p>
        </p:txBody>
      </p:sp>
    </p:spTree>
    <p:extLst>
      <p:ext uri="{BB962C8B-B14F-4D97-AF65-F5344CB8AC3E}">
        <p14:creationId xmlns:p14="http://schemas.microsoft.com/office/powerpoint/2010/main" val="39154833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43265" y="1405535"/>
            <a:ext cx="8627165" cy="443082"/>
            <a:chOff x="821550" y="364537"/>
            <a:chExt cx="7313575" cy="442424"/>
          </a:xfrm>
          <a:solidFill>
            <a:srgbClr val="0078D7"/>
          </a:solidFill>
        </p:grpSpPr>
        <p:sp>
          <p:nvSpPr>
            <p:cNvPr id="38" name="Pentagon 63"/>
            <p:cNvSpPr/>
            <p:nvPr/>
          </p:nvSpPr>
          <p:spPr bwMode="auto">
            <a:xfrm>
              <a:off x="4179199" y="364537"/>
              <a:ext cx="3955926"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9656" indent="-349656" algn="ctr" defTabSz="950846" fontAlgn="base">
                <a:lnSpc>
                  <a:spcPct val="90000"/>
                </a:lnSpc>
                <a:spcBef>
                  <a:spcPct val="0"/>
                </a:spcBef>
                <a:spcAft>
                  <a:spcPct val="0"/>
                </a:spcAft>
                <a:buFont typeface="Wingdings 3" panose="05040102010807070707" pitchFamily="18" charset="2"/>
                <a:buChar char="Æ"/>
                <a:defRPr/>
              </a:pPr>
              <a:endParaRPr lang="en-US" sz="1428" b="1" kern="0" dirty="0" err="1">
                <a:solidFill>
                  <a:srgbClr val="FFFFFF"/>
                </a:solidFill>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9656" indent="-349656" algn="ctr" defTabSz="950846" fontAlgn="base">
                <a:lnSpc>
                  <a:spcPct val="90000"/>
                </a:lnSpc>
                <a:spcBef>
                  <a:spcPct val="0"/>
                </a:spcBef>
                <a:spcAft>
                  <a:spcPct val="0"/>
                </a:spcAft>
                <a:buFont typeface="Wingdings 3" panose="05040102010807070707" pitchFamily="18" charset="2"/>
                <a:buChar char="Æ"/>
                <a:defRPr/>
              </a:pPr>
              <a:endParaRPr lang="en-US" sz="1428" b="1" kern="0" dirty="0" err="1">
                <a:solidFill>
                  <a:srgbClr val="FFFFFF"/>
                </a:solidFill>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noFill/>
          </p:spPr>
          <p:txBody>
            <a:bodyPr wrap="square" lIns="186494" tIns="149196" rIns="186494" bIns="149196" rtlCol="0" anchor="ctr">
              <a:noAutofit/>
            </a:bodyPr>
            <a:lstStyle/>
            <a:p>
              <a:pPr defTabSz="932418">
                <a:lnSpc>
                  <a:spcPct val="90000"/>
                </a:lnSpc>
                <a:spcAft>
                  <a:spcPts val="612"/>
                </a:spcAft>
                <a:defRPr/>
              </a:pPr>
              <a:r>
                <a:rPr lang="en-US" sz="1224" b="1" dirty="0">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noFill/>
          </p:spPr>
          <p:txBody>
            <a:bodyPr wrap="square" lIns="186494" tIns="149196" rIns="186494" bIns="149196" rtlCol="0" anchor="ctr">
              <a:noAutofit/>
            </a:bodyPr>
            <a:lstStyle/>
            <a:p>
              <a:pPr algn="r" defTabSz="932418">
                <a:lnSpc>
                  <a:spcPct val="90000"/>
                </a:lnSpc>
                <a:spcAft>
                  <a:spcPts val="612"/>
                </a:spcAft>
                <a:defRPr/>
              </a:pPr>
              <a:r>
                <a:rPr lang="en-US" sz="1224" b="1" dirty="0">
                  <a:ea typeface="Segoe UI" pitchFamily="34" charset="0"/>
                  <a:cs typeface="Segoe UI" pitchFamily="34" charset="0"/>
                </a:rPr>
                <a:t>EASE OF USE</a:t>
              </a:r>
            </a:p>
          </p:txBody>
        </p:sp>
      </p:grpSp>
      <p:sp>
        <p:nvSpPr>
          <p:cNvPr id="12" name="Rectangle 11"/>
          <p:cNvSpPr/>
          <p:nvPr/>
        </p:nvSpPr>
        <p:spPr>
          <a:xfrm>
            <a:off x="6327238" y="4867235"/>
            <a:ext cx="1720194" cy="449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2361787" y="5164037"/>
            <a:ext cx="7908811" cy="1159113"/>
            <a:chOff x="2657138" y="4258826"/>
            <a:chExt cx="7754440" cy="1136488"/>
          </a:xfrm>
        </p:grpSpPr>
        <p:sp>
          <p:nvSpPr>
            <p:cNvPr id="13" name="Rectangle 12"/>
            <p:cNvSpPr/>
            <p:nvPr/>
          </p:nvSpPr>
          <p:spPr>
            <a:xfrm>
              <a:off x="2657138" y="4258826"/>
              <a:ext cx="7754439"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tx1"/>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b="1" dirty="0">
                  <a:solidFill>
                    <a:schemeClr val="tx1"/>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2241755" y="5064702"/>
            <a:ext cx="8145074" cy="1374640"/>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8" name="Group 7"/>
          <p:cNvGrpSpPr/>
          <p:nvPr/>
        </p:nvGrpSpPr>
        <p:grpSpPr>
          <a:xfrm>
            <a:off x="2353840" y="1935449"/>
            <a:ext cx="7964423" cy="3058050"/>
            <a:chOff x="2657138" y="957414"/>
            <a:chExt cx="7808967" cy="2998360"/>
          </a:xfrm>
        </p:grpSpPr>
        <p:sp>
          <p:nvSpPr>
            <p:cNvPr id="4" name="Rectangle 3"/>
            <p:cNvSpPr/>
            <p:nvPr/>
          </p:nvSpPr>
          <p:spPr>
            <a:xfrm>
              <a:off x="2657138" y="2231609"/>
              <a:ext cx="2560320" cy="128932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prstClr val="white"/>
                  </a:solidFill>
                  <a:latin typeface="Segoe UI" panose="020B0502040204020203" pitchFamily="34" charset="0"/>
                  <a:cs typeface="Segoe UI" panose="020B0502040204020203" pitchFamily="34" charset="0"/>
                </a:rPr>
                <a:t>Any Hadoop technology</a:t>
              </a:r>
            </a:p>
          </p:txBody>
        </p:sp>
        <p:sp>
          <p:nvSpPr>
            <p:cNvPr id="5" name="Rectangle 4"/>
            <p:cNvSpPr/>
            <p:nvPr/>
          </p:nvSpPr>
          <p:spPr>
            <a:xfrm>
              <a:off x="5260127" y="1703551"/>
              <a:ext cx="2560320" cy="182128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schemeClr val="tx1"/>
                  </a:solidFill>
                  <a:latin typeface="Segoe UI" panose="020B0502040204020203" pitchFamily="34" charset="0"/>
                  <a:cs typeface="Segoe UI" panose="020B0502040204020203" pitchFamily="34" charset="0"/>
                </a:rPr>
                <a:t>Workload optimized, managed clusters</a:t>
              </a:r>
            </a:p>
          </p:txBody>
        </p:sp>
        <p:sp>
          <p:nvSpPr>
            <p:cNvPr id="6" name="Rectangle 5"/>
            <p:cNvSpPr/>
            <p:nvPr/>
          </p:nvSpPr>
          <p:spPr>
            <a:xfrm>
              <a:off x="7863116" y="957414"/>
              <a:ext cx="2560320" cy="256742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tIns="746083" rtlCol="0" anchor="ctr"/>
            <a:lstStyle/>
            <a:p>
              <a:pPr algn="ctr"/>
              <a:r>
                <a:rPr lang="en-US" sz="1428" dirty="0">
                  <a:solidFill>
                    <a:schemeClr val="tx1"/>
                  </a:solidFill>
                  <a:latin typeface="Segoe UI" panose="020B0502040204020203" pitchFamily="34" charset="0"/>
                  <a:cs typeface="Segoe UI" panose="020B0502040204020203" pitchFamily="34" charset="0"/>
                </a:rPr>
                <a:t>Specific apps in a multi-tenant form factor</a:t>
              </a:r>
            </a:p>
          </p:txBody>
        </p:sp>
        <p:sp>
          <p:nvSpPr>
            <p:cNvPr id="10" name="Rectangle 9"/>
            <p:cNvSpPr/>
            <p:nvPr/>
          </p:nvSpPr>
          <p:spPr>
            <a:xfrm>
              <a:off x="2887574" y="2461517"/>
              <a:ext cx="2099448" cy="334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Marketplace</a:t>
              </a:r>
            </a:p>
            <a:p>
              <a:pPr algn="ctr"/>
              <a:r>
                <a:rPr lang="en-US" sz="1632" b="1" dirty="0">
                  <a:solidFill>
                    <a:schemeClr val="tx1"/>
                  </a:solidFill>
                  <a:latin typeface="Segoe UI" panose="020B0502040204020203" pitchFamily="34" charset="0"/>
                  <a:cs typeface="Segoe UI" panose="020B0502040204020203" pitchFamily="34" charset="0"/>
                </a:rPr>
                <a:t>HDP | CDH | </a:t>
              </a:r>
              <a:r>
                <a:rPr lang="en-US" sz="1632" b="1" dirty="0" err="1">
                  <a:solidFill>
                    <a:schemeClr val="tx1"/>
                  </a:solidFill>
                  <a:latin typeface="Segoe UI" panose="020B0502040204020203" pitchFamily="34" charset="0"/>
                  <a:cs typeface="Segoe UI" panose="020B0502040204020203" pitchFamily="34" charset="0"/>
                </a:rPr>
                <a:t>MapR</a:t>
              </a:r>
              <a:endParaRPr lang="en-US" sz="1632"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7929504" y="1223013"/>
              <a:ext cx="2536601" cy="33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Data Lake Analytics</a:t>
              </a:r>
            </a:p>
          </p:txBody>
        </p:sp>
        <p:sp>
          <p:nvSpPr>
            <p:cNvPr id="48" name="Rectangle 47"/>
            <p:cNvSpPr/>
            <p:nvPr/>
          </p:nvSpPr>
          <p:spPr bwMode="auto">
            <a:xfrm>
              <a:off x="2904026"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IaaS Hadoop</a:t>
              </a:r>
            </a:p>
          </p:txBody>
        </p:sp>
        <p:sp>
          <p:nvSpPr>
            <p:cNvPr id="54" name="Rectangle 53"/>
            <p:cNvSpPr/>
            <p:nvPr/>
          </p:nvSpPr>
          <p:spPr bwMode="auto">
            <a:xfrm>
              <a:off x="5507015"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Managed Hadoop</a:t>
              </a:r>
            </a:p>
          </p:txBody>
        </p:sp>
        <p:sp>
          <p:nvSpPr>
            <p:cNvPr id="55" name="Rectangle 54"/>
            <p:cNvSpPr/>
            <p:nvPr/>
          </p:nvSpPr>
          <p:spPr bwMode="auto">
            <a:xfrm>
              <a:off x="8110004"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46630"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224" b="1" dirty="0">
                  <a:solidFill>
                    <a:schemeClr val="bg1"/>
                  </a:solidFill>
                  <a:ea typeface="Segoe UI" pitchFamily="34" charset="0"/>
                  <a:cs typeface="Segoe UI" pitchFamily="34" charset="0"/>
                </a:rPr>
                <a:t>Big Data as-a-service</a:t>
              </a:r>
            </a:p>
          </p:txBody>
        </p:sp>
        <p:sp>
          <p:nvSpPr>
            <p:cNvPr id="56" name="Rectangle 55"/>
            <p:cNvSpPr/>
            <p:nvPr/>
          </p:nvSpPr>
          <p:spPr>
            <a:xfrm>
              <a:off x="5588935" y="1950528"/>
              <a:ext cx="1902705" cy="28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b="1" dirty="0">
                  <a:solidFill>
                    <a:schemeClr val="tx1"/>
                  </a:solidFill>
                  <a:latin typeface="Segoe UI" panose="020B0502040204020203" pitchFamily="34" charset="0"/>
                  <a:cs typeface="Segoe UI" panose="020B0502040204020203" pitchFamily="34" charset="0"/>
                </a:rPr>
                <a:t>Azure HDInsight</a:t>
              </a:r>
            </a:p>
          </p:txBody>
        </p:sp>
      </p:grpSp>
      <p:sp>
        <p:nvSpPr>
          <p:cNvPr id="3" name="TextBox 2"/>
          <p:cNvSpPr txBox="1"/>
          <p:nvPr/>
        </p:nvSpPr>
        <p:spPr>
          <a:xfrm rot="16200000">
            <a:off x="9975776" y="5428441"/>
            <a:ext cx="1374640" cy="64716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solidFill>
                  <a:srgbClr val="00BCF2"/>
                </a:solidFill>
                <a:ea typeface="Segoe UI" pitchFamily="34" charset="0"/>
                <a:cs typeface="Segoe UI" pitchFamily="34" charset="0"/>
              </a:rPr>
              <a:t>BIG DATA STORAGE</a:t>
            </a:r>
          </a:p>
        </p:txBody>
      </p:sp>
      <p:sp>
        <p:nvSpPr>
          <p:cNvPr id="24" name="TextBox 23"/>
          <p:cNvSpPr txBox="1"/>
          <p:nvPr/>
        </p:nvSpPr>
        <p:spPr>
          <a:xfrm rot="16200000">
            <a:off x="9360491" y="3341971"/>
            <a:ext cx="2605208" cy="64716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solidFill>
                  <a:srgbClr val="00BCF2"/>
                </a:solidFill>
                <a:ea typeface="Segoe UI" pitchFamily="34" charset="0"/>
                <a:cs typeface="Segoe UI" pitchFamily="34" charset="0"/>
              </a:rPr>
              <a:t>BIG DATA </a:t>
            </a:r>
            <a:br>
              <a:rPr lang="en-US" sz="1224" b="1" dirty="0">
                <a:solidFill>
                  <a:srgbClr val="00BCF2"/>
                </a:solidFill>
                <a:ea typeface="Segoe UI" pitchFamily="34" charset="0"/>
                <a:cs typeface="Segoe UI" pitchFamily="34" charset="0"/>
              </a:rPr>
            </a:br>
            <a:r>
              <a:rPr lang="en-US" sz="1224" b="1" dirty="0">
                <a:solidFill>
                  <a:srgbClr val="00BCF2"/>
                </a:solidFill>
                <a:ea typeface="Segoe UI" pitchFamily="34" charset="0"/>
                <a:cs typeface="Segoe UI" pitchFamily="34" charset="0"/>
              </a:rPr>
              <a:t>ANALYTICS</a:t>
            </a:r>
          </a:p>
        </p:txBody>
      </p:sp>
      <p:sp>
        <p:nvSpPr>
          <p:cNvPr id="25" name="Rectangle 24"/>
          <p:cNvSpPr/>
          <p:nvPr/>
        </p:nvSpPr>
        <p:spPr>
          <a:xfrm>
            <a:off x="2241755" y="1919821"/>
            <a:ext cx="8145074" cy="302299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9" name="Pentagon 63"/>
          <p:cNvSpPr/>
          <p:nvPr/>
        </p:nvSpPr>
        <p:spPr bwMode="auto">
          <a:xfrm rot="16200000">
            <a:off x="423131" y="3069707"/>
            <a:ext cx="3303134" cy="443082"/>
          </a:xfrm>
          <a:prstGeom prst="homePlat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r>
              <a:rPr lang="en-US" sz="1428" b="1" kern="0" dirty="0">
                <a:solidFill>
                  <a:srgbClr val="FFFFFF"/>
                </a:solidFill>
                <a:ea typeface="Segoe UI" pitchFamily="34" charset="0"/>
                <a:cs typeface="Segoe UI Semibold" panose="020B0702040204020203" pitchFamily="34" charset="0"/>
              </a:rPr>
              <a:t>User Adoption</a:t>
            </a:r>
          </a:p>
        </p:txBody>
      </p:sp>
      <p:sp>
        <p:nvSpPr>
          <p:cNvPr id="27" name="Title 3"/>
          <p:cNvSpPr txBox="1">
            <a:spLocks/>
          </p:cNvSpPr>
          <p:nvPr/>
        </p:nvSpPr>
        <p:spPr>
          <a:xfrm>
            <a:off x="96197" y="-73890"/>
            <a:ext cx="11887878" cy="917575"/>
          </a:xfrm>
          <a:prstGeom prst="rect">
            <a:avLst/>
          </a:prstGeom>
        </p:spPr>
        <p:txBody>
          <a:bodyPr vert="horz" wrap="square" lIns="149217" tIns="93260" rIns="149217" bIns="9326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lnSpc>
                <a:spcPct val="100000"/>
              </a:lnSpc>
              <a:spcBef>
                <a:spcPts val="0"/>
              </a:spcBef>
              <a:defRPr/>
            </a:pPr>
            <a:endParaRPr lang="en-US" sz="4488" dirty="0"/>
          </a:p>
        </p:txBody>
      </p:sp>
      <p:sp>
        <p:nvSpPr>
          <p:cNvPr id="28" name="Title 1"/>
          <p:cNvSpPr>
            <a:spLocks noGrp="1"/>
          </p:cNvSpPr>
          <p:nvPr>
            <p:ph type="title"/>
          </p:nvPr>
        </p:nvSpPr>
        <p:spPr>
          <a:xfrm>
            <a:off x="61760" y="122204"/>
            <a:ext cx="12373833" cy="917575"/>
          </a:xfrm>
        </p:spPr>
        <p:txBody>
          <a:bodyPr/>
          <a:lstStyle/>
          <a:p>
            <a:pPr>
              <a:spcBef>
                <a:spcPts val="306"/>
              </a:spcBef>
            </a:pPr>
            <a:r>
              <a:rPr lang="en-US" dirty="0"/>
              <a:t>Positioning the various big data solutions</a:t>
            </a:r>
            <a:endParaRPr lang="en-US" sz="2448" dirty="0"/>
          </a:p>
        </p:txBody>
      </p:sp>
    </p:spTree>
    <p:extLst>
      <p:ext uri="{BB962C8B-B14F-4D97-AF65-F5344CB8AC3E}">
        <p14:creationId xmlns:p14="http://schemas.microsoft.com/office/powerpoint/2010/main" val="37299782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8661400" cy="4445000"/>
          </a:xfrm>
          <a:prstGeom prst="rect">
            <a:avLst/>
          </a:prstGeom>
        </p:spPr>
      </p:pic>
      <p:sp>
        <p:nvSpPr>
          <p:cNvPr id="5" name="TextBox 4"/>
          <p:cNvSpPr txBox="1"/>
          <p:nvPr/>
        </p:nvSpPr>
        <p:spPr>
          <a:xfrm>
            <a:off x="174625" y="4629150"/>
            <a:ext cx="8486775"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“I can’t find a happy Hadoop customer. It’s sort of as simple as that,” says Bob Muglia, CEO of </a:t>
            </a:r>
            <a:r>
              <a:rPr lang="en-US" sz="2000" dirty="0">
                <a:solidFill>
                  <a:srgbClr val="FFC000"/>
                </a:solidFill>
                <a:latin typeface="+mj-lt"/>
                <a:hlinkClick r:id="rId3"/>
              </a:rPr>
              <a:t>Snowflake Computing</a:t>
            </a:r>
            <a:r>
              <a:rPr lang="en-US" sz="2000" dirty="0">
                <a:latin typeface="+mj-lt"/>
              </a:rPr>
              <a:t>, which develops and runs a cloud-based relational data warehouse offering.</a:t>
            </a:r>
            <a:endParaRPr lang="en-US" sz="2000" dirty="0" smtClean="0">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4"/>
          <a:stretch>
            <a:fillRect/>
          </a:stretch>
        </p:blipFill>
        <p:spPr>
          <a:xfrm>
            <a:off x="174625" y="5939762"/>
            <a:ext cx="9601200" cy="1003300"/>
          </a:xfrm>
          <a:prstGeom prst="rect">
            <a:avLst/>
          </a:prstGeom>
        </p:spPr>
      </p:pic>
      <p:pic>
        <p:nvPicPr>
          <p:cNvPr id="7" name="Picture 6"/>
          <p:cNvPicPr>
            <a:picLocks noChangeAspect="1"/>
          </p:cNvPicPr>
          <p:nvPr/>
        </p:nvPicPr>
        <p:blipFill>
          <a:blip r:embed="rId5"/>
          <a:stretch>
            <a:fillRect/>
          </a:stretch>
        </p:blipFill>
        <p:spPr>
          <a:xfrm>
            <a:off x="8371595" y="-398131"/>
            <a:ext cx="4290303" cy="3569956"/>
          </a:xfrm>
          <a:prstGeom prst="rect">
            <a:avLst/>
          </a:prstGeom>
        </p:spPr>
      </p:pic>
      <p:pic>
        <p:nvPicPr>
          <p:cNvPr id="9" name="Picture 8"/>
          <p:cNvPicPr>
            <a:picLocks noChangeAspect="1"/>
          </p:cNvPicPr>
          <p:nvPr/>
        </p:nvPicPr>
        <p:blipFill>
          <a:blip r:embed="rId6"/>
          <a:stretch>
            <a:fillRect/>
          </a:stretch>
        </p:blipFill>
        <p:spPr>
          <a:xfrm>
            <a:off x="7181453" y="3109"/>
            <a:ext cx="5255022" cy="7006696"/>
          </a:xfrm>
          <a:prstGeom prst="rect">
            <a:avLst/>
          </a:prstGeom>
        </p:spPr>
      </p:pic>
      <p:pic>
        <p:nvPicPr>
          <p:cNvPr id="2" name="Picture 1"/>
          <p:cNvPicPr>
            <a:picLocks noChangeAspect="1"/>
          </p:cNvPicPr>
          <p:nvPr/>
        </p:nvPicPr>
        <p:blipFill>
          <a:blip r:embed="rId7"/>
          <a:stretch>
            <a:fillRect/>
          </a:stretch>
        </p:blipFill>
        <p:spPr>
          <a:xfrm>
            <a:off x="8992746" y="3544489"/>
            <a:ext cx="3048000" cy="1714500"/>
          </a:xfrm>
          <a:prstGeom prst="rect">
            <a:avLst/>
          </a:prstGeom>
        </p:spPr>
      </p:pic>
    </p:spTree>
    <p:extLst>
      <p:ext uri="{BB962C8B-B14F-4D97-AF65-F5344CB8AC3E}">
        <p14:creationId xmlns:p14="http://schemas.microsoft.com/office/powerpoint/2010/main" val="92657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1000" fill="hold"/>
                                        <p:tgtEl>
                                          <p:spTgt spid="9"/>
                                        </p:tgtEl>
                                        <p:attrNameLst>
                                          <p:attrName>ppt_w</p:attrName>
                                        </p:attrNameLst>
                                      </p:cBhvr>
                                      <p:tavLst>
                                        <p:tav tm="0">
                                          <p:val>
                                            <p:strVal val="#ppt_w*0.70"/>
                                          </p:val>
                                        </p:tav>
                                        <p:tav tm="100000">
                                          <p:val>
                                            <p:strVal val="#ppt_w"/>
                                          </p:val>
                                        </p:tav>
                                      </p:tavLst>
                                    </p:anim>
                                    <p:anim calcmode="lin" valueType="num">
                                      <p:cBhvr>
                                        <p:cTn id="35" dur="1000" fill="hold"/>
                                        <p:tgtEl>
                                          <p:spTgt spid="9"/>
                                        </p:tgtEl>
                                        <p:attrNameLst>
                                          <p:attrName>ppt_h</p:attrName>
                                        </p:attrNameLst>
                                      </p:cBhvr>
                                      <p:tavLst>
                                        <p:tav tm="0">
                                          <p:val>
                                            <p:strVal val="#ppt_h"/>
                                          </p:val>
                                        </p:tav>
                                        <p:tav tm="100000">
                                          <p:val>
                                            <p:strVal val="#ppt_h"/>
                                          </p:val>
                                        </p:tav>
                                      </p:tavLst>
                                    </p:anim>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f66288b0-3e07-4abd-8b7c-cd9be0b434bb" Revision="1" Stencil="System.MyShapes" StencilVersion="1.0"/>
</Control>
</file>

<file path=customXml/item5.xml><?xml version="1.0" encoding="utf-8"?>
<Control xmlns="http://schemas.microsoft.com/VisualStudio/2011/storyboarding/control">
  <Id Name="f66288b0-3e07-4abd-8b7c-cd9be0b434bb" Revision="1" Stencil="System.MyShapes" StencilVersion="1.0"/>
</Control>
</file>

<file path=customXml/item6.xml><?xml version="1.0" encoding="utf-8"?>
<Control xmlns="http://schemas.microsoft.com/VisualStudio/2011/storyboarding/control">
  <Id Name="f66288b0-3e07-4abd-8b7c-cd9be0b434bb" Revision="1" Stencil="System.MyShapes" StencilVersion="1.0"/>
</Control>
</file>

<file path=customXml/item7.xml><?xml version="1.0" encoding="utf-8"?>
<Control xmlns="http://schemas.microsoft.com/VisualStudio/2011/storyboarding/control">
  <Id Name="f66288b0-3e07-4abd-8b7c-cd9be0b434bb" Revision="1" Stencil="System.MyShapes" StencilVersion="1.0"/>
</Control>
</file>

<file path=customXml/item8.xml><?xml version="1.0" encoding="utf-8"?>
<Control xmlns="http://schemas.microsoft.com/VisualStudio/2011/storyboarding/control">
  <Id Name="f66288b0-3e07-4abd-8b7c-cd9be0b434bb" Revision="1" Stencil="System.MyShapes" StencilVersion="1.0"/>
</Control>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482F2F24-BB41-4CDC-8A3D-AC4FBCC74BA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7C9B37D-3E93-4138-9434-8299308001F8}">
  <ds:schemaRefs>
    <ds:schemaRef ds:uri="http://schemas.microsoft.com/VisualStudio/2011/storyboarding/control"/>
  </ds:schemaRefs>
</ds:datastoreItem>
</file>

<file path=customXml/itemProps5.xml><?xml version="1.0" encoding="utf-8"?>
<ds:datastoreItem xmlns:ds="http://schemas.openxmlformats.org/officeDocument/2006/customXml" ds:itemID="{F58D1338-1FEC-422D-B217-0301103C30E9}">
  <ds:schemaRefs>
    <ds:schemaRef ds:uri="http://schemas.microsoft.com/VisualStudio/2011/storyboarding/control"/>
  </ds:schemaRefs>
</ds:datastoreItem>
</file>

<file path=customXml/itemProps6.xml><?xml version="1.0" encoding="utf-8"?>
<ds:datastoreItem xmlns:ds="http://schemas.openxmlformats.org/officeDocument/2006/customXml" ds:itemID="{831C4E93-909E-43D6-A900-83F381ED0C8F}">
  <ds:schemaRefs>
    <ds:schemaRef ds:uri="http://schemas.microsoft.com/VisualStudio/2011/storyboarding/control"/>
  </ds:schemaRefs>
</ds:datastoreItem>
</file>

<file path=customXml/itemProps7.xml><?xml version="1.0" encoding="utf-8"?>
<ds:datastoreItem xmlns:ds="http://schemas.openxmlformats.org/officeDocument/2006/customXml" ds:itemID="{9CE45FB9-740B-4DF4-AE74-11DB898060D3}">
  <ds:schemaRefs>
    <ds:schemaRef ds:uri="http://schemas.microsoft.com/VisualStudio/2011/storyboarding/control"/>
  </ds:schemaRefs>
</ds:datastoreItem>
</file>

<file path=customXml/itemProps8.xml><?xml version="1.0" encoding="utf-8"?>
<ds:datastoreItem xmlns:ds="http://schemas.openxmlformats.org/officeDocument/2006/customXml" ds:itemID="{D64E7DE8-7010-441D-B4DA-F50E4D1D518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17854</TotalTime>
  <Words>4854</Words>
  <Application>Microsoft Macintosh PowerPoint</Application>
  <PresentationFormat>Custom</PresentationFormat>
  <Paragraphs>790</Paragraphs>
  <Slides>51</Slides>
  <Notes>42</Notes>
  <HiddenSlides>0</HiddenSlides>
  <MMClips>0</MMClips>
  <ScaleCrop>false</ScaleCrop>
  <HeadingPairs>
    <vt:vector size="6" baseType="variant">
      <vt:variant>
        <vt:lpstr>Fonts Used</vt:lpstr>
      </vt:variant>
      <vt:variant>
        <vt:i4>19</vt:i4>
      </vt:variant>
      <vt:variant>
        <vt:lpstr>Theme</vt:lpstr>
      </vt:variant>
      <vt:variant>
        <vt:i4>17</vt:i4>
      </vt:variant>
      <vt:variant>
        <vt:lpstr>Slide Titles</vt:lpstr>
      </vt:variant>
      <vt:variant>
        <vt:i4>51</vt:i4>
      </vt:variant>
    </vt:vector>
  </HeadingPairs>
  <TitlesOfParts>
    <vt:vector size="87" baseType="lpstr">
      <vt:lpstr>Calibri</vt:lpstr>
      <vt:lpstr>Calibri Light</vt:lpstr>
      <vt:lpstr>Consolas</vt:lpstr>
      <vt:lpstr>MS PGothic</vt:lpstr>
      <vt:lpstr>ＭＳ Ｐゴシック</vt:lpstr>
      <vt:lpstr>Segoe Light</vt:lpstr>
      <vt:lpstr>Segoe Pro</vt:lpstr>
      <vt:lpstr>Segoe Pro Light</vt:lpstr>
      <vt:lpstr>Segoe UI</vt:lpstr>
      <vt:lpstr>Segoe UI Light</vt:lpstr>
      <vt:lpstr>Segoe UI Semibold</vt:lpstr>
      <vt:lpstr>Segoe UI Semilight</vt:lpstr>
      <vt:lpstr>Symbol</vt:lpstr>
      <vt:lpstr>Times New Roman</vt:lpstr>
      <vt:lpstr>wf_segoe-ui_normal</vt:lpstr>
      <vt:lpstr>Wingdings</vt:lpstr>
      <vt:lpstr>Wingdings 3</vt:lpstr>
      <vt:lpstr>Arial</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Hadoop on HDInsight Overview</vt:lpstr>
      <vt:lpstr>Introduction</vt:lpstr>
      <vt:lpstr>PowerPoint Presentation</vt:lpstr>
      <vt:lpstr>PowerPoint Presentation</vt:lpstr>
      <vt:lpstr>PowerPoint Presentation</vt:lpstr>
      <vt:lpstr>PowerPoint Presentation</vt:lpstr>
      <vt:lpstr>Fundamentals of Hadoop on HDInsight</vt:lpstr>
      <vt:lpstr>Positioning the various big data solutions</vt:lpstr>
      <vt:lpstr>PowerPoint Presentation</vt:lpstr>
      <vt:lpstr>PowerPoint Presentation</vt:lpstr>
      <vt:lpstr>The Big Data Zoo</vt:lpstr>
      <vt:lpstr>Deprecation of HDInsight on Windows</vt:lpstr>
      <vt:lpstr>Benefits of Azure HDInsight</vt:lpstr>
      <vt:lpstr>PowerPoint Presentation</vt:lpstr>
      <vt:lpstr>PowerPoint Presentation</vt:lpstr>
      <vt:lpstr>PowerPoint Presentation</vt:lpstr>
      <vt:lpstr>PowerPoint Presentation</vt:lpstr>
      <vt:lpstr>HDInsight: Optimized for the Cloud</vt:lpstr>
      <vt:lpstr>PowerPoint Presentation</vt:lpstr>
      <vt:lpstr>PowerPoint Presentation</vt:lpstr>
      <vt:lpstr>PowerPoint Presentation</vt:lpstr>
      <vt:lpstr>PowerPoint Presentation</vt:lpstr>
      <vt:lpstr>PowerPoint Presentation</vt:lpstr>
      <vt:lpstr>Easy for data scientists with familiar R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Variants</vt:lpstr>
      <vt:lpstr>Usage of Throughput</vt:lpstr>
      <vt:lpstr>Consume Available Throughput</vt:lpstr>
      <vt:lpstr>ADLS Provides Massive Throughput</vt:lpstr>
      <vt:lpstr>Anatomy of an HDInsight Cluster</vt:lpstr>
      <vt:lpstr>Anatomy of an HDInsight Cluster</vt:lpstr>
      <vt:lpstr>Physical Level</vt:lpstr>
      <vt:lpstr>Physical Level</vt:lpstr>
      <vt:lpstr>Physical Level</vt:lpstr>
      <vt:lpstr>Anatomy of an HDInsight Cluster</vt:lpstr>
      <vt:lpstr>YARN Level</vt:lpstr>
      <vt:lpstr>YARN Level</vt:lpstr>
      <vt:lpstr>Anatomy of an HDInsight Cluster</vt:lpstr>
      <vt:lpstr>Workload Level</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1153</cp:revision>
  <dcterms:created xsi:type="dcterms:W3CDTF">2013-10-14T18:44:32Z</dcterms:created>
  <dcterms:modified xsi:type="dcterms:W3CDTF">2017-05-15T08:11:41Z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